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3" r:id="rId1"/>
  </p:sldMasterIdLst>
  <p:sldIdLst>
    <p:sldId id="256" r:id="rId2"/>
  </p:sldIdLst>
  <p:sldSz cx="30275213" cy="1976437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A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44" autoAdjust="0"/>
    <p:restoredTop sz="94660"/>
  </p:normalViewPr>
  <p:slideViewPr>
    <p:cSldViewPr snapToGrid="0">
      <p:cViewPr>
        <p:scale>
          <a:sx n="44" d="100"/>
          <a:sy n="44" d="100"/>
        </p:scale>
        <p:origin x="-144" y="-102"/>
      </p:cViewPr>
      <p:guideLst>
        <p:guide orient="horz" pos="6225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IDAIR\Desktop\posters%20gravidez%20precoce\tabelas%20e%20graficos.xlsx" TargetMode="Externa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2.xlsx"/><Relationship Id="rId1" Type="http://schemas.openxmlformats.org/officeDocument/2006/relationships/image" Target="../media/image2.jpg"/><Relationship Id="rId5" Type="http://schemas.microsoft.com/office/2011/relationships/chartStyle" Target="style3.xml"/><Relationship Id="rId4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IDAIR\Desktop\posters%20gravidez%20precoce\tabelas%20e%20graficos.xlsx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IDAIR\Desktop\posters%20gravidez%20precoce\tabelas%20e%20graficos.xlsx" TargetMode="External"/><Relationship Id="rId4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Users\IDAIR\Desktop\posters%20gravidez%20precoce\tabelas%20e%20graficos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que achas da gravidez na adolescência?</a:t>
            </a: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/>
              <a:t> </a:t>
            </a:r>
          </a:p>
        </c:rich>
      </c:tx>
      <c:layout>
        <c:manualLayout>
          <c:xMode val="edge"/>
          <c:yMode val="edge"/>
          <c:x val="0.2154631632685462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945604736128859E-2"/>
          <c:y val="0.23997269605168497"/>
          <c:w val="0.94205453385941895"/>
          <c:h val="0.6416498567965188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244-4E36-A490-A810F9AB9C6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244-4E36-A490-A810F9AB9C6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244-4E36-A490-A810F9AB9C69}"/>
              </c:ext>
            </c:extLst>
          </c:dPt>
          <c:dLbls>
            <c:dLbl>
              <c:idx val="2"/>
              <c:layout>
                <c:manualLayout>
                  <c:x val="0.1364705382980162"/>
                  <c:y val="0.151918754924450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244-4E36-A490-A810F9AB9C6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Folha1!$C$13:$C$15</c:f>
              <c:strCache>
                <c:ptCount val="3"/>
                <c:pt idx="0">
                  <c:v>Normal.</c:v>
                </c:pt>
                <c:pt idx="1">
                  <c:v>Preocupante.</c:v>
                </c:pt>
                <c:pt idx="2">
                  <c:v> Muito preocupante.</c:v>
                </c:pt>
              </c:strCache>
            </c:strRef>
          </c:cat>
          <c:val>
            <c:numRef>
              <c:f>Folha1!$D$13:$D$15</c:f>
              <c:numCache>
                <c:formatCode>General</c:formatCode>
                <c:ptCount val="3"/>
                <c:pt idx="0">
                  <c:v>4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244-4E36-A490-A810F9AB9C6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 tua gravidez teve impacto negativo no seu aproveitamento escolar?</a:t>
            </a:r>
          </a:p>
        </c:rich>
      </c:tx>
      <c:layout>
        <c:manualLayout>
          <c:xMode val="edge"/>
          <c:yMode val="edge"/>
          <c:x val="0.1727253686031324"/>
          <c:y val="1.8674453523924609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1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837477299381445E-2"/>
          <c:y val="0.23080960667207809"/>
          <c:w val="0.83771342503794877"/>
          <c:h val="0.75601635862419525"/>
        </c:manualLayout>
      </c:layout>
      <c:pie3DChart>
        <c:varyColors val="1"/>
        <c:ser>
          <c:idx val="0"/>
          <c:order val="0"/>
          <c:explosion val="4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617-4DC2-AC27-63DE848D7B9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617-4DC2-AC27-63DE848D7B98}"/>
              </c:ext>
            </c:extLst>
          </c:dPt>
          <c:dLbls>
            <c:dLbl>
              <c:idx val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Folha1!$C$20:$C$21</c:f>
              <c:strCache>
                <c:ptCount val="2"/>
                <c:pt idx="0">
                  <c:v> Sim</c:v>
                </c:pt>
                <c:pt idx="1">
                  <c:v>Não</c:v>
                </c:pt>
              </c:strCache>
            </c:strRef>
          </c:cat>
          <c:val>
            <c:numRef>
              <c:f>Folha1!$D$20:$D$21</c:f>
              <c:numCache>
                <c:formatCode>General</c:formatCode>
                <c:ptCount val="2"/>
                <c:pt idx="0">
                  <c:v>11</c:v>
                </c:pt>
                <c:pt idx="1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617-4DC2-AC27-63DE848D7B98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40876802811545"/>
          <c:y val="0.53074840446361193"/>
          <c:w val="0.18263589972896541"/>
          <c:h val="0.1347963081583062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574191249223469E-2"/>
          <c:y val="0.1395283137320554"/>
          <c:w val="0.91664348206474189"/>
          <c:h val="0.5989871434082124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Folha1!$C$26:$C$30</c:f>
              <c:strCache>
                <c:ptCount val="5"/>
                <c:pt idx="0">
                  <c:v>Em chegar a escola à tempo</c:v>
                </c:pt>
                <c:pt idx="1">
                  <c:v> Em acompanhar as aulas e as matérias</c:v>
                </c:pt>
                <c:pt idx="2">
                  <c:v> Em relacionar-se com os colegas </c:v>
                </c:pt>
                <c:pt idx="3">
                  <c:v> Em relacionar-se com os professores</c:v>
                </c:pt>
                <c:pt idx="4">
                  <c:v> Nos estudos e preparação para os testes</c:v>
                </c:pt>
              </c:strCache>
            </c:strRef>
          </c:cat>
          <c:val>
            <c:numRef>
              <c:f>Folha1!$D$26:$D$30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5E-4ED2-A627-3982565C71C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0236160"/>
        <c:axId val="40255488"/>
      </c:barChart>
      <c:catAx>
        <c:axId val="4023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en-US"/>
          </a:p>
        </c:txPr>
        <c:crossAx val="40255488"/>
        <c:crosses val="autoZero"/>
        <c:auto val="1"/>
        <c:lblAlgn val="ctr"/>
        <c:lblOffset val="100"/>
        <c:noMultiLvlLbl val="0"/>
      </c:catAx>
      <c:valAx>
        <c:axId val="402554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236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blipFill dpi="0" rotWithShape="1">
      <a:blip xmlns:r="http://schemas.openxmlformats.org/officeDocument/2006/relationships" r:embed="rId1">
        <a:extLst>
          <a:ext uri="{28A0092B-C50C-407E-A947-70E740481C1C}">
            <a14:useLocalDpi xmlns:a14="http://schemas.microsoft.com/office/drawing/2010/main" val="0"/>
          </a:ext>
        </a:extLst>
      </a:blip>
      <a:srcRect/>
      <a:stretch>
        <a:fillRect/>
      </a:stretch>
    </a:blip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Porquê que muitas meninas deixam de estudar após o nascimento do filho?</a:t>
            </a:r>
          </a:p>
        </c:rich>
      </c:tx>
      <c:layout>
        <c:manualLayout>
          <c:xMode val="edge"/>
          <c:yMode val="edge"/>
          <c:x val="0.2098166259033856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515892321906005E-2"/>
          <c:y val="0.18400060460552628"/>
          <c:w val="0.91848157946696729"/>
          <c:h val="0.402025428513084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Folha1!$C$36</c:f>
              <c:strCache>
                <c:ptCount val="1"/>
                <c:pt idx="0">
                  <c:v>Não conseguem ser mães e alunas ao mesmo tempo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val>
            <c:numRef>
              <c:f>Folha1!$D$36:$H$36</c:f>
              <c:numCache>
                <c:formatCode>General</c:formatCode>
                <c:ptCount val="5"/>
                <c:pt idx="0">
                  <c:v>2</c:v>
                </c:pt>
                <c:pt idx="1">
                  <c:v>0</c:v>
                </c:pt>
                <c:pt idx="3">
                  <c:v>5</c:v>
                </c:pt>
                <c:pt idx="4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CC-4456-A455-3451433B0A29}"/>
            </c:ext>
          </c:extLst>
        </c:ser>
        <c:ser>
          <c:idx val="1"/>
          <c:order val="1"/>
          <c:tx>
            <c:strRef>
              <c:f>Folha1!$C$37</c:f>
              <c:strCache>
                <c:ptCount val="1"/>
                <c:pt idx="0">
                  <c:v>Não têm apoio dos pais 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val>
            <c:numRef>
              <c:f>Folha1!$D$37:$H$37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  <c:pt idx="4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CC-4456-A455-3451433B0A29}"/>
            </c:ext>
          </c:extLst>
        </c:ser>
        <c:ser>
          <c:idx val="2"/>
          <c:order val="2"/>
          <c:tx>
            <c:strRef>
              <c:f>Folha1!$C$38</c:f>
              <c:strCache>
                <c:ptCount val="1"/>
                <c:pt idx="0">
                  <c:v>Não têm apoio do Parceiro/namorado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val>
            <c:numRef>
              <c:f>Folha1!$D$38:$H$38</c:f>
              <c:numCache>
                <c:formatCode>General</c:formatCode>
                <c:ptCount val="5"/>
                <c:pt idx="0">
                  <c:v>5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CCC-4456-A455-3451433B0A29}"/>
            </c:ext>
          </c:extLst>
        </c:ser>
        <c:ser>
          <c:idx val="3"/>
          <c:order val="3"/>
          <c:tx>
            <c:strRef>
              <c:f>Folha1!$C$39</c:f>
              <c:strCache>
                <c:ptCount val="1"/>
                <c:pt idx="0">
                  <c:v>Falta de condições financeiras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val>
            <c:numRef>
              <c:f>Folha1!$D$39:$H$39</c:f>
              <c:numCache>
                <c:formatCode>General</c:formatCode>
                <c:ptCount val="5"/>
                <c:pt idx="0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CCC-4456-A455-3451433B0A29}"/>
            </c:ext>
          </c:extLst>
        </c:ser>
        <c:ser>
          <c:idx val="4"/>
          <c:order val="4"/>
          <c:tx>
            <c:strRef>
              <c:f>Folha1!$C$40</c:f>
              <c:strCache>
                <c:ptCount val="1"/>
                <c:pt idx="0">
                  <c:v>Sentem envergonhadas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val>
            <c:numRef>
              <c:f>Folha1!$D$40:$H$40</c:f>
              <c:numCache>
                <c:formatCode>General</c:formatCode>
                <c:ptCount val="5"/>
                <c:pt idx="0">
                  <c:v>12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CCC-4456-A455-3451433B0A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0642432"/>
        <c:axId val="40643968"/>
        <c:axId val="0"/>
      </c:bar3DChart>
      <c:catAx>
        <c:axId val="4064243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43968"/>
        <c:crosses val="autoZero"/>
        <c:auto val="1"/>
        <c:lblAlgn val="ctr"/>
        <c:lblOffset val="100"/>
        <c:noMultiLvlLbl val="0"/>
      </c:catAx>
      <c:valAx>
        <c:axId val="40643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42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512629631094538"/>
          <c:y val="0.66772465415459503"/>
          <c:w val="0.59577632422621585"/>
          <c:h val="0.2717714833645778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Usas algum método contracetivo ? </a:t>
            </a:r>
          </a:p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sim, qual ?</a:t>
            </a:r>
          </a:p>
        </c:rich>
      </c:tx>
      <c:layout>
        <c:manualLayout>
          <c:xMode val="edge"/>
          <c:yMode val="edge"/>
          <c:x val="0.25572222222222224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4310327471326029"/>
          <c:w val="0.87718583771992042"/>
          <c:h val="0.7166192430658114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81-45CA-A006-D3F4D51B8EE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981-45CA-A006-D3F4D51B8EE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981-45CA-A006-D3F4D51B8EE8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981-45CA-A006-D3F4D51B8EE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Folha1!$C$51:$C$54</c:f>
              <c:strCache>
                <c:ptCount val="4"/>
                <c:pt idx="0">
                  <c:v>Camisinha</c:v>
                </c:pt>
                <c:pt idx="1">
                  <c:v>Vacina</c:v>
                </c:pt>
                <c:pt idx="2">
                  <c:v>Pilula</c:v>
                </c:pt>
                <c:pt idx="3">
                  <c:v>Não</c:v>
                </c:pt>
              </c:strCache>
            </c:strRef>
          </c:cat>
          <c:val>
            <c:numRef>
              <c:f>Folha1!$D$51:$D$54</c:f>
              <c:numCache>
                <c:formatCode>General</c:formatCode>
                <c:ptCount val="4"/>
                <c:pt idx="0">
                  <c:v>5</c:v>
                </c:pt>
                <c:pt idx="1">
                  <c:v>1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981-45CA-A006-D3F4D51B8EE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966004622564055"/>
          <c:y val="0.71961909907476185"/>
          <c:w val="0.21198841782064187"/>
          <c:h val="0.264935376052377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Com quem te sentes mais à vontade para falar sobre sexualidade?</a:t>
            </a:r>
          </a:p>
        </c:rich>
      </c:tx>
      <c:layout>
        <c:manualLayout>
          <c:xMode val="edge"/>
          <c:yMode val="edge"/>
          <c:x val="0.25216515026731712"/>
          <c:y val="1.457919227830874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182374505347802"/>
          <c:y val="0.3390075787162723"/>
          <c:w val="0.39164198520902005"/>
          <c:h val="0.5774443070351090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66B-4CFD-9D30-6FC9E95C068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66B-4CFD-9D30-6FC9E95C068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66B-4CFD-9D30-6FC9E95C0683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66B-4CFD-9D30-6FC9E95C0683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A66B-4CFD-9D30-6FC9E95C068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B13CAB47-9606-455A-BAFD-35408DD3D75C}" type="PERCENTAGE">
                      <a:rPr lang="en-US" baseline="0"/>
                      <a:pPr/>
                      <a:t>[PERCENTAGEM]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66B-4CFD-9D30-6FC9E95C068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141088C7-BB97-4FFE-A732-8B65634EE028}" type="PERCENTAGE">
                      <a:rPr lang="en-US" baseline="0"/>
                      <a:pPr/>
                      <a:t>[PERCENTAGEM]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66B-4CFD-9D30-6FC9E95C068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016CA931-B3A7-459B-BB85-41A9D7502A38}" type="PERCENTAGE">
                      <a:rPr lang="en-US" baseline="0"/>
                      <a:pPr/>
                      <a:t>[PERCENTAGEM]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66B-4CFD-9D30-6FC9E95C068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Folha1!$C$57:$C$61</c:f>
              <c:strCache>
                <c:ptCount val="5"/>
                <c:pt idx="0">
                  <c:v>Amigos</c:v>
                </c:pt>
                <c:pt idx="1">
                  <c:v> Pai </c:v>
                </c:pt>
                <c:pt idx="2">
                  <c:v> Mãe </c:v>
                </c:pt>
                <c:pt idx="3">
                  <c:v>  Profissionais de saúde</c:v>
                </c:pt>
                <c:pt idx="4">
                  <c:v> Professores</c:v>
                </c:pt>
              </c:strCache>
            </c:strRef>
          </c:cat>
          <c:val>
            <c:numRef>
              <c:f>Folha1!$D$57:$D$61</c:f>
              <c:numCache>
                <c:formatCode>General</c:formatCode>
                <c:ptCount val="5"/>
                <c:pt idx="0">
                  <c:v>11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2F-4D64-AA66-A39E9A779E4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6266296466518281E-2"/>
          <c:y val="9.4207097274820698E-2"/>
          <c:w val="0.9392915987117858"/>
          <c:h val="0.702159631984805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Folha2!$A$11</c:f>
              <c:strCache>
                <c:ptCount val="1"/>
                <c:pt idx="0">
                  <c:v>2016-17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Folha2!$B$10:$D$10</c:f>
              <c:strCache>
                <c:ptCount val="3"/>
                <c:pt idx="0">
                  <c:v>Total de alunas gravidas</c:v>
                </c:pt>
                <c:pt idx="1">
                  <c:v>Alunas gravidas que permaneceram no estudo</c:v>
                </c:pt>
                <c:pt idx="2">
                  <c:v>Alunas gravidas que desistiram do estudo</c:v>
                </c:pt>
              </c:strCache>
            </c:strRef>
          </c:cat>
          <c:val>
            <c:numRef>
              <c:f>Folha2!$B$11:$D$11</c:f>
              <c:numCache>
                <c:formatCode>General</c:formatCode>
                <c:ptCount val="3"/>
                <c:pt idx="0">
                  <c:v>13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37-4874-AC0A-367644D04A54}"/>
            </c:ext>
          </c:extLst>
        </c:ser>
        <c:ser>
          <c:idx val="1"/>
          <c:order val="1"/>
          <c:tx>
            <c:strRef>
              <c:f>Folha2!$A$12</c:f>
              <c:strCache>
                <c:ptCount val="1"/>
                <c:pt idx="0">
                  <c:v>2017-18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Folha2!$B$10:$D$10</c:f>
              <c:strCache>
                <c:ptCount val="3"/>
                <c:pt idx="0">
                  <c:v>Total de alunas gravidas</c:v>
                </c:pt>
                <c:pt idx="1">
                  <c:v>Alunas gravidas que permaneceram no estudo</c:v>
                </c:pt>
                <c:pt idx="2">
                  <c:v>Alunas gravidas que desistiram do estudo</c:v>
                </c:pt>
              </c:strCache>
            </c:strRef>
          </c:cat>
          <c:val>
            <c:numRef>
              <c:f>Folha2!$B$12:$D$12</c:f>
              <c:numCache>
                <c:formatCode>General</c:formatCode>
                <c:ptCount val="3"/>
                <c:pt idx="0">
                  <c:v>7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937-4874-AC0A-367644D04A54}"/>
            </c:ext>
          </c:extLst>
        </c:ser>
        <c:ser>
          <c:idx val="2"/>
          <c:order val="2"/>
          <c:tx>
            <c:strRef>
              <c:f>Folha2!$A$13</c:f>
              <c:strCache>
                <c:ptCount val="1"/>
                <c:pt idx="0">
                  <c:v>2018-19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Folha2!$B$10:$D$10</c:f>
              <c:strCache>
                <c:ptCount val="3"/>
                <c:pt idx="0">
                  <c:v>Total de alunas gravidas</c:v>
                </c:pt>
                <c:pt idx="1">
                  <c:v>Alunas gravidas que permaneceram no estudo</c:v>
                </c:pt>
                <c:pt idx="2">
                  <c:v>Alunas gravidas que desistiram do estudo</c:v>
                </c:pt>
              </c:strCache>
            </c:strRef>
          </c:cat>
          <c:val>
            <c:numRef>
              <c:f>Folha2!$B$13:$D$13</c:f>
              <c:numCache>
                <c:formatCode>General</c:formatCode>
                <c:ptCount val="3"/>
                <c:pt idx="0">
                  <c:v>9</c:v>
                </c:pt>
                <c:pt idx="1">
                  <c:v>9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937-4874-AC0A-367644D04A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41845888"/>
        <c:axId val="41847424"/>
        <c:axId val="0"/>
      </c:bar3DChart>
      <c:catAx>
        <c:axId val="4184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7424"/>
        <c:crosses val="autoZero"/>
        <c:auto val="1"/>
        <c:lblAlgn val="ctr"/>
        <c:lblOffset val="100"/>
        <c:noMultiLvlLbl val="0"/>
      </c:catAx>
      <c:valAx>
        <c:axId val="41847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45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 </a:t>
            </a:r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Idade dos pais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Folha2!$A$24</c:f>
              <c:strCache>
                <c:ptCount val="1"/>
                <c:pt idx="0">
                  <c:v>Pai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Folha2!$B$23:$F$23</c:f>
              <c:strCache>
                <c:ptCount val="5"/>
                <c:pt idx="0">
                  <c:v>menor de 15 Anos</c:v>
                </c:pt>
                <c:pt idx="1">
                  <c:v>15-18 Ano</c:v>
                </c:pt>
                <c:pt idx="2">
                  <c:v>18-21 Ano</c:v>
                </c:pt>
                <c:pt idx="3">
                  <c:v>21-25 Ano </c:v>
                </c:pt>
                <c:pt idx="4">
                  <c:v>mais de 25 anos </c:v>
                </c:pt>
              </c:strCache>
            </c:strRef>
          </c:cat>
          <c:val>
            <c:numRef>
              <c:f>Folha2!$B$24:$F$24</c:f>
              <c:numCache>
                <c:formatCode>General</c:formatCode>
                <c:ptCount val="5"/>
                <c:pt idx="1">
                  <c:v>2</c:v>
                </c:pt>
                <c:pt idx="2">
                  <c:v>6</c:v>
                </c:pt>
                <c:pt idx="3">
                  <c:v>6</c:v>
                </c:pt>
                <c:pt idx="4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9A-4F41-AA55-BD4DFE6B7FAA}"/>
            </c:ext>
          </c:extLst>
        </c:ser>
        <c:ser>
          <c:idx val="1"/>
          <c:order val="1"/>
          <c:tx>
            <c:strRef>
              <c:f>Folha2!$A$25</c:f>
              <c:strCache>
                <c:ptCount val="1"/>
                <c:pt idx="0">
                  <c:v>Mãe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Folha2!$B$23:$F$23</c:f>
              <c:strCache>
                <c:ptCount val="5"/>
                <c:pt idx="0">
                  <c:v>menor de 15 Anos</c:v>
                </c:pt>
                <c:pt idx="1">
                  <c:v>15-18 Ano</c:v>
                </c:pt>
                <c:pt idx="2">
                  <c:v>18-21 Ano</c:v>
                </c:pt>
                <c:pt idx="3">
                  <c:v>21-25 Ano </c:v>
                </c:pt>
                <c:pt idx="4">
                  <c:v>mais de 25 anos </c:v>
                </c:pt>
              </c:strCache>
            </c:strRef>
          </c:cat>
          <c:val>
            <c:numRef>
              <c:f>Folha2!$B$25:$F$25</c:f>
              <c:numCache>
                <c:formatCode>General</c:formatCode>
                <c:ptCount val="5"/>
                <c:pt idx="0">
                  <c:v>2</c:v>
                </c:pt>
                <c:pt idx="1">
                  <c:v>10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99A-4F41-AA55-BD4DFE6B7F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2396672"/>
        <c:axId val="42398464"/>
        <c:axId val="0"/>
      </c:bar3DChart>
      <c:catAx>
        <c:axId val="4239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98464"/>
        <c:crosses val="autoZero"/>
        <c:auto val="1"/>
        <c:lblAlgn val="ctr"/>
        <c:lblOffset val="100"/>
        <c:noMultiLvlLbl val="0"/>
      </c:catAx>
      <c:valAx>
        <c:axId val="4239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96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1.64522E-7</cdr:x>
      <cdr:y>0</cdr:y>
    </cdr:from>
    <cdr:to>
      <cdr:x>0.1917</cdr:x>
      <cdr:y>0.14365</cdr:y>
    </cdr:to>
    <cdr:sp macro="" textlink="">
      <cdr:nvSpPr>
        <cdr:cNvPr id="3" name="Pentágono 2"/>
        <cdr:cNvSpPr/>
      </cdr:nvSpPr>
      <cdr:spPr>
        <a:xfrm xmlns:a="http://schemas.openxmlformats.org/drawingml/2006/main">
          <a:off x="1" y="0"/>
          <a:ext cx="1165192" cy="444661"/>
        </a:xfrm>
        <a:prstGeom xmlns:a="http://schemas.openxmlformats.org/drawingml/2006/main" prst="homePlat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t-B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Gráfico 2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0.30283</cdr:x>
      <cdr:y>0.04147</cdr:y>
    </cdr:from>
    <cdr:to>
      <cdr:x>0.78664</cdr:x>
      <cdr:y>0.14209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1746842" y="158544"/>
          <a:ext cx="2790825" cy="3846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t-BR" sz="1100" dirty="0"/>
        </a:p>
      </cdr:txBody>
    </cdr:sp>
  </cdr:relSizeAnchor>
  <cdr:relSizeAnchor xmlns:cdr="http://schemas.openxmlformats.org/drawingml/2006/chartDrawing">
    <cdr:from>
      <cdr:x>0.20306</cdr:x>
      <cdr:y>0.00416</cdr:y>
    </cdr:from>
    <cdr:to>
      <cdr:x>0.91223</cdr:x>
      <cdr:y>0.09519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1610769" y="22845"/>
          <a:ext cx="5625548" cy="49944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just"/>
          <a:r>
            <a:rPr lang="pt-BR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Quais as maiores  dificuldades sentidas?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0.17686</cdr:x>
      <cdr:y>0.07164</cdr:y>
    </cdr:to>
    <cdr:sp macro="" textlink="">
      <cdr:nvSpPr>
        <cdr:cNvPr id="2" name="Pentágono 1"/>
        <cdr:cNvSpPr/>
      </cdr:nvSpPr>
      <cdr:spPr>
        <a:xfrm xmlns:a="http://schemas.openxmlformats.org/drawingml/2006/main">
          <a:off x="-9295695" y="-13738929"/>
          <a:ext cx="1122352" cy="330826"/>
        </a:xfrm>
        <a:prstGeom xmlns:a="http://schemas.openxmlformats.org/drawingml/2006/main" prst="homePlat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t-B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Gráfico 6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0.00263</cdr:y>
    </cdr:from>
    <cdr:to>
      <cdr:x>0.25853</cdr:x>
      <cdr:y>0.1001</cdr:y>
    </cdr:to>
    <cdr:sp macro="" textlink="">
      <cdr:nvSpPr>
        <cdr:cNvPr id="2" name="Pentágono 1"/>
        <cdr:cNvSpPr/>
      </cdr:nvSpPr>
      <cdr:spPr>
        <a:xfrm xmlns:a="http://schemas.openxmlformats.org/drawingml/2006/main">
          <a:off x="0" y="10300"/>
          <a:ext cx="1181999" cy="381305"/>
        </a:xfrm>
        <a:prstGeom xmlns:a="http://schemas.openxmlformats.org/drawingml/2006/main" prst="homePlat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t-B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Gráfico</a:t>
          </a:r>
          <a:r>
            <a:rPr lang="pt-BR" sz="1600" dirty="0">
              <a:solidFill>
                <a:schemeClr val="tx1"/>
              </a:solidFill>
            </a:rPr>
            <a:t> 7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0.00068</cdr:x>
      <cdr:y>0</cdr:y>
    </cdr:from>
    <cdr:to>
      <cdr:x>0.21701</cdr:x>
      <cdr:y>0.10808</cdr:y>
    </cdr:to>
    <cdr:sp macro="" textlink="">
      <cdr:nvSpPr>
        <cdr:cNvPr id="2" name="Pentágono 1"/>
        <cdr:cNvSpPr/>
      </cdr:nvSpPr>
      <cdr:spPr>
        <a:xfrm xmlns:a="http://schemas.openxmlformats.org/drawingml/2006/main">
          <a:off x="3290" y="-6478531"/>
          <a:ext cx="1039661" cy="352290"/>
        </a:xfrm>
        <a:prstGeom xmlns:a="http://schemas.openxmlformats.org/drawingml/2006/main" prst="homePlat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t-B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Gráfico 8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84402" y="3234588"/>
            <a:ext cx="22706410" cy="6880931"/>
          </a:xfrm>
        </p:spPr>
        <p:txBody>
          <a:bodyPr anchor="b"/>
          <a:lstStyle>
            <a:lvl1pPr algn="ctr">
              <a:defRPr sz="14899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784402" y="10380873"/>
            <a:ext cx="22706410" cy="4771814"/>
          </a:xfrm>
        </p:spPr>
        <p:txBody>
          <a:bodyPr/>
          <a:lstStyle>
            <a:lvl1pPr marL="0" indent="0" algn="ctr">
              <a:buNone/>
              <a:defRPr sz="5960"/>
            </a:lvl1pPr>
            <a:lvl2pPr marL="1135319" indent="0" algn="ctr">
              <a:buNone/>
              <a:defRPr sz="4966"/>
            </a:lvl2pPr>
            <a:lvl3pPr marL="2270638" indent="0" algn="ctr">
              <a:buNone/>
              <a:defRPr sz="4470"/>
            </a:lvl3pPr>
            <a:lvl4pPr marL="3405957" indent="0" algn="ctr">
              <a:buNone/>
              <a:defRPr sz="3973"/>
            </a:lvl4pPr>
            <a:lvl5pPr marL="4541276" indent="0" algn="ctr">
              <a:buNone/>
              <a:defRPr sz="3973"/>
            </a:lvl5pPr>
            <a:lvl6pPr marL="5676595" indent="0" algn="ctr">
              <a:buNone/>
              <a:defRPr sz="3973"/>
            </a:lvl6pPr>
            <a:lvl7pPr marL="6811914" indent="0" algn="ctr">
              <a:buNone/>
              <a:defRPr sz="3973"/>
            </a:lvl7pPr>
            <a:lvl8pPr marL="7947233" indent="0" algn="ctr">
              <a:buNone/>
              <a:defRPr sz="3973"/>
            </a:lvl8pPr>
            <a:lvl9pPr marL="9082552" indent="0" algn="ctr">
              <a:buNone/>
              <a:defRPr sz="3973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728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1905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1665699" y="1052270"/>
            <a:ext cx="6528093" cy="16749394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2081421" y="1052270"/>
            <a:ext cx="19205838" cy="16749394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8330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2215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5653" y="4927371"/>
            <a:ext cx="26112371" cy="8221430"/>
          </a:xfrm>
        </p:spPr>
        <p:txBody>
          <a:bodyPr anchor="b"/>
          <a:lstStyle>
            <a:lvl1pPr>
              <a:defRPr sz="14899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065653" y="13226579"/>
            <a:ext cx="26112371" cy="4323456"/>
          </a:xfrm>
        </p:spPr>
        <p:txBody>
          <a:bodyPr/>
          <a:lstStyle>
            <a:lvl1pPr marL="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1pPr>
            <a:lvl2pPr marL="1135319" indent="0">
              <a:buNone/>
              <a:defRPr sz="4966">
                <a:solidFill>
                  <a:schemeClr val="tx1">
                    <a:tint val="75000"/>
                  </a:schemeClr>
                </a:solidFill>
              </a:defRPr>
            </a:lvl2pPr>
            <a:lvl3pPr marL="2270638" indent="0">
              <a:buNone/>
              <a:defRPr sz="4470">
                <a:solidFill>
                  <a:schemeClr val="tx1">
                    <a:tint val="75000"/>
                  </a:schemeClr>
                </a:solidFill>
              </a:defRPr>
            </a:lvl3pPr>
            <a:lvl4pPr marL="3405957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4pPr>
            <a:lvl5pPr marL="4541276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5pPr>
            <a:lvl6pPr marL="5676595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6pPr>
            <a:lvl7pPr marL="6811914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7pPr>
            <a:lvl8pPr marL="7947233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8pPr>
            <a:lvl9pPr marL="9082552" indent="0">
              <a:buNone/>
              <a:defRPr sz="39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83081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081421" y="5261350"/>
            <a:ext cx="12866966" cy="12540314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5326826" y="5261350"/>
            <a:ext cx="12866966" cy="12540314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3827125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85364" y="1052271"/>
            <a:ext cx="26112371" cy="3820199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085365" y="4845018"/>
            <a:ext cx="12807833" cy="2374469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319" indent="0">
              <a:buNone/>
              <a:defRPr sz="4966" b="1"/>
            </a:lvl2pPr>
            <a:lvl3pPr marL="2270638" indent="0">
              <a:buNone/>
              <a:defRPr sz="4470" b="1"/>
            </a:lvl3pPr>
            <a:lvl4pPr marL="3405957" indent="0">
              <a:buNone/>
              <a:defRPr sz="3973" b="1"/>
            </a:lvl4pPr>
            <a:lvl5pPr marL="4541276" indent="0">
              <a:buNone/>
              <a:defRPr sz="3973" b="1"/>
            </a:lvl5pPr>
            <a:lvl6pPr marL="5676595" indent="0">
              <a:buNone/>
              <a:defRPr sz="3973" b="1"/>
            </a:lvl6pPr>
            <a:lvl7pPr marL="6811914" indent="0">
              <a:buNone/>
              <a:defRPr sz="3973" b="1"/>
            </a:lvl7pPr>
            <a:lvl8pPr marL="7947233" indent="0">
              <a:buNone/>
              <a:defRPr sz="3973" b="1"/>
            </a:lvl8pPr>
            <a:lvl9pPr marL="9082552" indent="0">
              <a:buNone/>
              <a:defRPr sz="3973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085365" y="7219487"/>
            <a:ext cx="12807833" cy="1061877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15326827" y="4845018"/>
            <a:ext cx="12870909" cy="2374469"/>
          </a:xfrm>
        </p:spPr>
        <p:txBody>
          <a:bodyPr anchor="b"/>
          <a:lstStyle>
            <a:lvl1pPr marL="0" indent="0">
              <a:buNone/>
              <a:defRPr sz="5960" b="1"/>
            </a:lvl1pPr>
            <a:lvl2pPr marL="1135319" indent="0">
              <a:buNone/>
              <a:defRPr sz="4966" b="1"/>
            </a:lvl2pPr>
            <a:lvl3pPr marL="2270638" indent="0">
              <a:buNone/>
              <a:defRPr sz="4470" b="1"/>
            </a:lvl3pPr>
            <a:lvl4pPr marL="3405957" indent="0">
              <a:buNone/>
              <a:defRPr sz="3973" b="1"/>
            </a:lvl4pPr>
            <a:lvl5pPr marL="4541276" indent="0">
              <a:buNone/>
              <a:defRPr sz="3973" b="1"/>
            </a:lvl5pPr>
            <a:lvl6pPr marL="5676595" indent="0">
              <a:buNone/>
              <a:defRPr sz="3973" b="1"/>
            </a:lvl6pPr>
            <a:lvl7pPr marL="6811914" indent="0">
              <a:buNone/>
              <a:defRPr sz="3973" b="1"/>
            </a:lvl7pPr>
            <a:lvl8pPr marL="7947233" indent="0">
              <a:buNone/>
              <a:defRPr sz="3973" b="1"/>
            </a:lvl8pPr>
            <a:lvl9pPr marL="9082552" indent="0">
              <a:buNone/>
              <a:defRPr sz="3973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15326827" y="7219487"/>
            <a:ext cx="12870909" cy="1061877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2601591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9706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0945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85366" y="1317625"/>
            <a:ext cx="9764543" cy="4611688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870909" y="2845706"/>
            <a:ext cx="15326827" cy="14045516"/>
          </a:xfrm>
        </p:spPr>
        <p:txBody>
          <a:bodyPr/>
          <a:lstStyle>
            <a:lvl1pPr>
              <a:defRPr sz="7946"/>
            </a:lvl1pPr>
            <a:lvl2pPr>
              <a:defRPr sz="6953"/>
            </a:lvl2pPr>
            <a:lvl3pPr>
              <a:defRPr sz="5960"/>
            </a:lvl3pPr>
            <a:lvl4pPr>
              <a:defRPr sz="4966"/>
            </a:lvl4pPr>
            <a:lvl5pPr>
              <a:defRPr sz="4966"/>
            </a:lvl5pPr>
            <a:lvl6pPr>
              <a:defRPr sz="4966"/>
            </a:lvl6pPr>
            <a:lvl7pPr>
              <a:defRPr sz="4966"/>
            </a:lvl7pPr>
            <a:lvl8pPr>
              <a:defRPr sz="4966"/>
            </a:lvl8pPr>
            <a:lvl9pPr>
              <a:defRPr sz="4966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085366" y="5929312"/>
            <a:ext cx="9764543" cy="10984785"/>
          </a:xfrm>
        </p:spPr>
        <p:txBody>
          <a:bodyPr/>
          <a:lstStyle>
            <a:lvl1pPr marL="0" indent="0">
              <a:buNone/>
              <a:defRPr sz="3973"/>
            </a:lvl1pPr>
            <a:lvl2pPr marL="1135319" indent="0">
              <a:buNone/>
              <a:defRPr sz="3476"/>
            </a:lvl2pPr>
            <a:lvl3pPr marL="2270638" indent="0">
              <a:buNone/>
              <a:defRPr sz="2980"/>
            </a:lvl3pPr>
            <a:lvl4pPr marL="3405957" indent="0">
              <a:buNone/>
              <a:defRPr sz="2483"/>
            </a:lvl4pPr>
            <a:lvl5pPr marL="4541276" indent="0">
              <a:buNone/>
              <a:defRPr sz="2483"/>
            </a:lvl5pPr>
            <a:lvl6pPr marL="5676595" indent="0">
              <a:buNone/>
              <a:defRPr sz="2483"/>
            </a:lvl6pPr>
            <a:lvl7pPr marL="6811914" indent="0">
              <a:buNone/>
              <a:defRPr sz="2483"/>
            </a:lvl7pPr>
            <a:lvl8pPr marL="7947233" indent="0">
              <a:buNone/>
              <a:defRPr sz="2483"/>
            </a:lvl8pPr>
            <a:lvl9pPr marL="9082552" indent="0">
              <a:buNone/>
              <a:defRPr sz="2483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2179181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85366" y="1317625"/>
            <a:ext cx="9764543" cy="4611688"/>
          </a:xfrm>
        </p:spPr>
        <p:txBody>
          <a:bodyPr anchor="b"/>
          <a:lstStyle>
            <a:lvl1pPr>
              <a:defRPr sz="7946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2870909" y="2845706"/>
            <a:ext cx="15326827" cy="14045516"/>
          </a:xfrm>
        </p:spPr>
        <p:txBody>
          <a:bodyPr/>
          <a:lstStyle>
            <a:lvl1pPr marL="0" indent="0">
              <a:buNone/>
              <a:defRPr sz="7946"/>
            </a:lvl1pPr>
            <a:lvl2pPr marL="1135319" indent="0">
              <a:buNone/>
              <a:defRPr sz="6953"/>
            </a:lvl2pPr>
            <a:lvl3pPr marL="2270638" indent="0">
              <a:buNone/>
              <a:defRPr sz="5960"/>
            </a:lvl3pPr>
            <a:lvl4pPr marL="3405957" indent="0">
              <a:buNone/>
              <a:defRPr sz="4966"/>
            </a:lvl4pPr>
            <a:lvl5pPr marL="4541276" indent="0">
              <a:buNone/>
              <a:defRPr sz="4966"/>
            </a:lvl5pPr>
            <a:lvl6pPr marL="5676595" indent="0">
              <a:buNone/>
              <a:defRPr sz="4966"/>
            </a:lvl6pPr>
            <a:lvl7pPr marL="6811914" indent="0">
              <a:buNone/>
              <a:defRPr sz="4966"/>
            </a:lvl7pPr>
            <a:lvl8pPr marL="7947233" indent="0">
              <a:buNone/>
              <a:defRPr sz="4966"/>
            </a:lvl8pPr>
            <a:lvl9pPr marL="9082552" indent="0">
              <a:buNone/>
              <a:defRPr sz="4966"/>
            </a:lvl9pPr>
          </a:lstStyle>
          <a:p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085366" y="5929312"/>
            <a:ext cx="9764543" cy="10984785"/>
          </a:xfrm>
        </p:spPr>
        <p:txBody>
          <a:bodyPr/>
          <a:lstStyle>
            <a:lvl1pPr marL="0" indent="0">
              <a:buNone/>
              <a:defRPr sz="3973"/>
            </a:lvl1pPr>
            <a:lvl2pPr marL="1135319" indent="0">
              <a:buNone/>
              <a:defRPr sz="3476"/>
            </a:lvl2pPr>
            <a:lvl3pPr marL="2270638" indent="0">
              <a:buNone/>
              <a:defRPr sz="2980"/>
            </a:lvl3pPr>
            <a:lvl4pPr marL="3405957" indent="0">
              <a:buNone/>
              <a:defRPr sz="2483"/>
            </a:lvl4pPr>
            <a:lvl5pPr marL="4541276" indent="0">
              <a:buNone/>
              <a:defRPr sz="2483"/>
            </a:lvl5pPr>
            <a:lvl6pPr marL="5676595" indent="0">
              <a:buNone/>
              <a:defRPr sz="2483"/>
            </a:lvl6pPr>
            <a:lvl7pPr marL="6811914" indent="0">
              <a:buNone/>
              <a:defRPr sz="2483"/>
            </a:lvl7pPr>
            <a:lvl8pPr marL="7947233" indent="0">
              <a:buNone/>
              <a:defRPr sz="2483"/>
            </a:lvl8pPr>
            <a:lvl9pPr marL="9082552" indent="0">
              <a:buNone/>
              <a:defRPr sz="2483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2851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2081421" y="1052271"/>
            <a:ext cx="26112371" cy="3820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081421" y="5261350"/>
            <a:ext cx="26112371" cy="12540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2081421" y="18318649"/>
            <a:ext cx="6811923" cy="10522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C5F3D-C3DA-4145-9D5C-6C63F0D6BD03}" type="datetimeFigureOut">
              <a:rPr lang="pt-PT" smtClean="0"/>
              <a:t>14-05-2019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0028665" y="18318649"/>
            <a:ext cx="10217884" cy="10522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21381869" y="18318649"/>
            <a:ext cx="6811923" cy="10522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200A4-5A14-488A-A745-D2F109BDCCDD}" type="slidenum">
              <a:rPr lang="pt-PT" smtClean="0"/>
              <a:t>‹#›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0885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  <p:sldLayoutId id="2147484124" r:id="rId11"/>
  </p:sldLayoutIdLst>
  <p:txStyles>
    <p:titleStyle>
      <a:lvl1pPr algn="l" defTabSz="2270638" rtl="0" eaLnBrk="1" latinLnBrk="0" hangingPunct="1">
        <a:lnSpc>
          <a:spcPct val="90000"/>
        </a:lnSpc>
        <a:spcBef>
          <a:spcPct val="0"/>
        </a:spcBef>
        <a:buNone/>
        <a:defRPr sz="10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60" indent="-567660" algn="l" defTabSz="2270638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3" kern="1200">
          <a:solidFill>
            <a:schemeClr val="tx1"/>
          </a:solidFill>
          <a:latin typeface="+mn-lt"/>
          <a:ea typeface="+mn-ea"/>
          <a:cs typeface="+mn-cs"/>
        </a:defRPr>
      </a:lvl1pPr>
      <a:lvl2pPr marL="1702979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298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966" kern="1200">
          <a:solidFill>
            <a:schemeClr val="tx1"/>
          </a:solidFill>
          <a:latin typeface="+mn-lt"/>
          <a:ea typeface="+mn-ea"/>
          <a:cs typeface="+mn-cs"/>
        </a:defRPr>
      </a:lvl3pPr>
      <a:lvl4pPr marL="3973617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5108936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6244255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7379574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8514893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650212" indent="-567660" algn="l" defTabSz="2270638" rtl="0" eaLnBrk="1" latinLnBrk="0" hangingPunct="1">
        <a:lnSpc>
          <a:spcPct val="90000"/>
        </a:lnSpc>
        <a:spcBef>
          <a:spcPts val="1242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1pPr>
      <a:lvl2pPr marL="1135319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2pPr>
      <a:lvl3pPr marL="2270638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3pPr>
      <a:lvl4pPr marL="3405957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4541276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5676595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6811914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7947233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082552" algn="l" defTabSz="2270638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11" Type="http://schemas.openxmlformats.org/officeDocument/2006/relationships/chart" Target="../charts/chart8.xml"/><Relationship Id="rId5" Type="http://schemas.openxmlformats.org/officeDocument/2006/relationships/chart" Target="../charts/chart3.xml"/><Relationship Id="rId10" Type="http://schemas.openxmlformats.org/officeDocument/2006/relationships/hyperlink" Target="http://ospeense.com/wp-content/uploads/2015/05/jovem-gravida.jpg" TargetMode="Externa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B38FDAD-844A-4F18-A99D-9F63631FB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9170" y="206539"/>
            <a:ext cx="8756872" cy="1632096"/>
          </a:xfrm>
        </p:spPr>
        <p:txBody>
          <a:bodyPr>
            <a:noAutofit/>
          </a:bodyPr>
          <a:lstStyle/>
          <a:p>
            <a:pPr algn="ctr"/>
            <a:r>
              <a:rPr lang="pt-PT" sz="6007" b="1" dirty="0">
                <a:latin typeface="Old English Text MT" panose="03040902040508030806" pitchFamily="66" charset="0"/>
              </a:rPr>
              <a:t>Impacto da gravidez na vida de um estudante </a:t>
            </a:r>
          </a:p>
        </p:txBody>
      </p:sp>
      <p:sp>
        <p:nvSpPr>
          <p:cNvPr id="5" name="Marcador de Posição de Conteúdo 4">
            <a:extLst>
              <a:ext uri="{FF2B5EF4-FFF2-40B4-BE49-F238E27FC236}">
                <a16:creationId xmlns="" xmlns:a16="http://schemas.microsoft.com/office/drawing/2014/main" id="{08865982-691C-45D0-8325-820A3B515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15" y="983444"/>
            <a:ext cx="8247283" cy="3486956"/>
          </a:xfr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just" fontAlgn="base">
              <a:lnSpc>
                <a:spcPct val="170000"/>
              </a:lnSpc>
              <a:buNone/>
              <a:tabLst>
                <a:tab pos="715232" algn="l"/>
              </a:tabLst>
            </a:pPr>
            <a:r>
              <a:rPr lang="pt-PT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fase da adolescência é um momento essencial na vida do ser humano, neste período ela apresenta vulnerabilidade para conviver com os pais, irmãos, amigos e toda a sociedade. No entanto, nessa fase de  muitas emoções, experiências e curiosidades, o adolescente começa a entrar na vida sexual precoce. Por vezes isso resulta numa gravidez precoce e trará um forte impacto na sua vida   e principalmente no seu percurso escolar.</a:t>
            </a:r>
          </a:p>
          <a:p>
            <a:endParaRPr lang="pt-PT" dirty="0"/>
          </a:p>
        </p:txBody>
      </p:sp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1209FA18-BFC8-4E9A-A649-07BF4C914696}"/>
              </a:ext>
            </a:extLst>
          </p:cNvPr>
          <p:cNvSpPr/>
          <p:nvPr/>
        </p:nvSpPr>
        <p:spPr>
          <a:xfrm>
            <a:off x="673786" y="5428058"/>
            <a:ext cx="7607198" cy="281605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PT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grupo considera o tema pertinente a ser tratado, devido a grande incidência de números de grávidas no ambiente escolar. O facto é muito preocupante visto que apesar de tantas informações, alertas, publicidades e divulgação dos métodos contracetivos como forma de ajudar a prevenir a gravidez precoce, estes números continuam elevados 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C89640AC-1ABB-4D5B-97AC-DB62B54482CD}"/>
              </a:ext>
            </a:extLst>
          </p:cNvPr>
          <p:cNvSpPr/>
          <p:nvPr/>
        </p:nvSpPr>
        <p:spPr>
          <a:xfrm>
            <a:off x="604110" y="9113627"/>
            <a:ext cx="8212460" cy="39492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pt-PT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a realização desse trabalho fizemos coletas de dados a partir de aplicação de questionário a 8 alunas  grávidas , 4 alunas que tiveram bebé e retomaram os estudos e 4 alunas  que tiveram bebé e desistiram dos estudos. Portanto, todas as informações dos dados coletados foram selecionados com base nos dados registados na escola sobre as alunas grávidas no período de 2016 a 2018. Para a organização dos dados utilizamos o  </a:t>
            </a:r>
            <a:r>
              <a:rPr lang="pt-PT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Excel 2013 </a:t>
            </a:r>
            <a:r>
              <a:rPr lang="pt-PT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para a criação deste poster utilizamos o </a:t>
            </a:r>
            <a:r>
              <a:rPr lang="pt-PT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Power Point 2013  </a:t>
            </a:r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="" xmlns:a16="http://schemas.microsoft.com/office/drawing/2014/main" id="{86039D72-4847-4D0F-9205-BE78E0DBE18A}"/>
              </a:ext>
            </a:extLst>
          </p:cNvPr>
          <p:cNvSpPr/>
          <p:nvPr/>
        </p:nvSpPr>
        <p:spPr>
          <a:xfrm>
            <a:off x="784268" y="17750971"/>
            <a:ext cx="8021762" cy="17028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que se refere ao número total das alunas grávidas pode se notar que no período de </a:t>
            </a:r>
            <a:r>
              <a:rPr lang="pt-P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2016-19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houve cerca </a:t>
            </a:r>
            <a:r>
              <a:rPr lang="pt-P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casos de gravidez, das quais </a:t>
            </a:r>
            <a:r>
              <a:rPr lang="pt-P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permaneceram nos estudos, e </a:t>
            </a:r>
            <a:r>
              <a:rPr lang="pt-PT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desistiram dos estudos. </a:t>
            </a:r>
          </a:p>
        </p:txBody>
      </p:sp>
      <p:sp>
        <p:nvSpPr>
          <p:cNvPr id="14" name="Bolha de Discurso: Oval 13">
            <a:extLst>
              <a:ext uri="{FF2B5EF4-FFF2-40B4-BE49-F238E27FC236}">
                <a16:creationId xmlns="" xmlns:a16="http://schemas.microsoft.com/office/drawing/2014/main" id="{8BBDC10A-6DE5-4F6E-9648-F55401EA8E02}"/>
              </a:ext>
            </a:extLst>
          </p:cNvPr>
          <p:cNvSpPr/>
          <p:nvPr/>
        </p:nvSpPr>
        <p:spPr>
          <a:xfrm>
            <a:off x="3583843" y="466716"/>
            <a:ext cx="2422610" cy="401907"/>
          </a:xfrm>
          <a:prstGeom prst="wedgeEllipseCallout">
            <a:avLst>
              <a:gd name="adj1" fmla="val -20833"/>
              <a:gd name="adj2" fmla="val 84376"/>
            </a:avLst>
          </a:prstGeom>
          <a:solidFill>
            <a:schemeClr val="accent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546" tIns="45773" rIns="91546" bIns="457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PT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r>
              <a:rPr lang="pt-PT" sz="1802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Bolha de Discurso: Oval 14">
            <a:extLst>
              <a:ext uri="{FF2B5EF4-FFF2-40B4-BE49-F238E27FC236}">
                <a16:creationId xmlns="" xmlns:a16="http://schemas.microsoft.com/office/drawing/2014/main" id="{4363ED94-F0F4-404A-89C2-A282CCDEF489}"/>
              </a:ext>
            </a:extLst>
          </p:cNvPr>
          <p:cNvSpPr/>
          <p:nvPr/>
        </p:nvSpPr>
        <p:spPr>
          <a:xfrm>
            <a:off x="3134621" y="4588952"/>
            <a:ext cx="3292025" cy="719257"/>
          </a:xfrm>
          <a:prstGeom prst="wedgeEllipseCallout">
            <a:avLst>
              <a:gd name="adj1" fmla="val -35560"/>
              <a:gd name="adj2" fmla="val 625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546" tIns="45773" rIns="91546" bIns="457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Justificativa da escolha do tema 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="" xmlns:a16="http://schemas.microsoft.com/office/drawing/2014/main" id="{790B1D02-04A6-4BB0-B4CE-48E155DF247A}"/>
              </a:ext>
            </a:extLst>
          </p:cNvPr>
          <p:cNvSpPr/>
          <p:nvPr/>
        </p:nvSpPr>
        <p:spPr>
          <a:xfrm>
            <a:off x="2715259" y="8475456"/>
            <a:ext cx="3292025" cy="60230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546" tIns="45773" rIns="91546" bIns="4577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PT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Metodologia utilizada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="" xmlns:a16="http://schemas.microsoft.com/office/drawing/2014/main" id="{BBEB00B7-66A0-426D-AAC4-2B185A515CF6}"/>
              </a:ext>
            </a:extLst>
          </p:cNvPr>
          <p:cNvSpPr/>
          <p:nvPr/>
        </p:nvSpPr>
        <p:spPr>
          <a:xfrm>
            <a:off x="1113492" y="13309600"/>
            <a:ext cx="7042766" cy="4781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Registos</a:t>
            </a:r>
            <a:r>
              <a:rPr lang="pt-PT" sz="4400" dirty="0"/>
              <a:t>  </a:t>
            </a: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="" xmlns:a16="http://schemas.microsoft.com/office/drawing/2014/main" id="{C34B8024-5C61-4F22-96DD-297A0DB32E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0148847"/>
              </p:ext>
            </p:extLst>
          </p:nvPr>
        </p:nvGraphicFramePr>
        <p:xfrm>
          <a:off x="9113978" y="2044361"/>
          <a:ext cx="6078213" cy="309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="" xmlns:a16="http://schemas.microsoft.com/office/drawing/2014/main" id="{003B2975-C44B-4DE9-8B14-97814373EE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829948"/>
              </p:ext>
            </p:extLst>
          </p:nvPr>
        </p:nvGraphicFramePr>
        <p:xfrm>
          <a:off x="9140929" y="7387771"/>
          <a:ext cx="6128099" cy="4005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="" xmlns:a16="http://schemas.microsoft.com/office/drawing/2014/main" id="{8593BC35-6255-4EBF-BFBD-93D1EA156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00040"/>
              </p:ext>
            </p:extLst>
          </p:nvPr>
        </p:nvGraphicFramePr>
        <p:xfrm>
          <a:off x="16299544" y="6415227"/>
          <a:ext cx="7932592" cy="5486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" name="Gráfico 21">
            <a:extLst>
              <a:ext uri="{FF2B5EF4-FFF2-40B4-BE49-F238E27FC236}">
                <a16:creationId xmlns="" xmlns:a16="http://schemas.microsoft.com/office/drawing/2014/main" id="{1B544EEA-5D4E-4D4E-B3D5-84EBF3B167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5612368"/>
              </p:ext>
            </p:extLst>
          </p:nvPr>
        </p:nvGraphicFramePr>
        <p:xfrm>
          <a:off x="9241425" y="13126173"/>
          <a:ext cx="6345989" cy="438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3" name="Gráfico 22">
            <a:extLst>
              <a:ext uri="{FF2B5EF4-FFF2-40B4-BE49-F238E27FC236}">
                <a16:creationId xmlns="" xmlns:a16="http://schemas.microsoft.com/office/drawing/2014/main" id="{862A7A3C-FC33-48DB-897F-676956D060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200838"/>
              </p:ext>
            </p:extLst>
          </p:nvPr>
        </p:nvGraphicFramePr>
        <p:xfrm>
          <a:off x="24995501" y="806818"/>
          <a:ext cx="4572000" cy="3912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4" name="Gráfico 23">
            <a:extLst>
              <a:ext uri="{FF2B5EF4-FFF2-40B4-BE49-F238E27FC236}">
                <a16:creationId xmlns="" xmlns:a16="http://schemas.microsoft.com/office/drawing/2014/main" id="{4D3FCABD-B633-4E97-BDBA-10C0F5CA8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2556630"/>
              </p:ext>
            </p:extLst>
          </p:nvPr>
        </p:nvGraphicFramePr>
        <p:xfrm>
          <a:off x="25000138" y="6478531"/>
          <a:ext cx="4805902" cy="3259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5" name="Gráfico 24">
            <a:extLst>
              <a:ext uri="{FF2B5EF4-FFF2-40B4-BE49-F238E27FC236}">
                <a16:creationId xmlns="" xmlns:a16="http://schemas.microsoft.com/office/drawing/2014/main" id="{747D6AAA-0097-461A-8BBC-C7C451F335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102030"/>
              </p:ext>
            </p:extLst>
          </p:nvPr>
        </p:nvGraphicFramePr>
        <p:xfrm>
          <a:off x="751213" y="13817157"/>
          <a:ext cx="7987391" cy="3815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7" name="Retângulo 26">
            <a:extLst>
              <a:ext uri="{FF2B5EF4-FFF2-40B4-BE49-F238E27FC236}">
                <a16:creationId xmlns="" xmlns:a16="http://schemas.microsoft.com/office/drawing/2014/main" id="{62407D92-6A01-4D3B-A374-AE05946B08AB}"/>
              </a:ext>
            </a:extLst>
          </p:cNvPr>
          <p:cNvSpPr/>
          <p:nvPr/>
        </p:nvSpPr>
        <p:spPr>
          <a:xfrm>
            <a:off x="9286875" y="17274209"/>
            <a:ext cx="6533506" cy="23345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200" dirty="0"/>
              <a:t>                      Numa escala de 1 a 5  De acordo com o gráfico as alunas destacaram três variáveis de maior escala que influenciaram bastante nos estudos :  </a:t>
            </a:r>
          </a:p>
          <a:p>
            <a:pPr marL="285750" indent="-285750" algn="just">
              <a:buFontTx/>
              <a:buChar char="-"/>
            </a:pPr>
            <a:r>
              <a:rPr lang="pt-PT" sz="2200" b="1" dirty="0"/>
              <a:t>Dificuldades em ser mãe e aluna</a:t>
            </a:r>
            <a:r>
              <a:rPr lang="pt-PT" sz="2200" dirty="0"/>
              <a:t> </a:t>
            </a:r>
            <a:r>
              <a:rPr lang="pt-PT" sz="2200" b="1" dirty="0"/>
              <a:t>ao mesmo tempo</a:t>
            </a:r>
            <a:r>
              <a:rPr lang="pt-PT" sz="2200" dirty="0"/>
              <a:t>; </a:t>
            </a:r>
          </a:p>
          <a:p>
            <a:pPr marL="285750" indent="-285750" algn="just">
              <a:buFontTx/>
              <a:buChar char="-"/>
            </a:pPr>
            <a:r>
              <a:rPr lang="pt-PT" sz="2200" b="1" dirty="0"/>
              <a:t>falta de apoio dos pais e falta de condições financeiras .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="" xmlns:a16="http://schemas.microsoft.com/office/drawing/2014/main" id="{7FD75293-5057-414A-8FEF-8977C7E171D5}"/>
              </a:ext>
            </a:extLst>
          </p:cNvPr>
          <p:cNvSpPr/>
          <p:nvPr/>
        </p:nvSpPr>
        <p:spPr>
          <a:xfrm>
            <a:off x="9087755" y="5134037"/>
            <a:ext cx="6049851" cy="186184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400" dirty="0"/>
              <a:t>                  </a:t>
            </a:r>
            <a:r>
              <a:rPr lang="pt-PT" sz="2200" dirty="0"/>
              <a:t>Das alunas inqueridas 50% pensa  que a gravidez precoce na fase escolar é preocupante; 25% consideram muito preocupante e 25% consideram que é normal engravidar na fase escolar. 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="" xmlns:a16="http://schemas.microsoft.com/office/drawing/2014/main" id="{650A4883-969C-43B7-AAF1-EFC8B384D17F}"/>
              </a:ext>
            </a:extLst>
          </p:cNvPr>
          <p:cNvSpPr/>
          <p:nvPr/>
        </p:nvSpPr>
        <p:spPr>
          <a:xfrm>
            <a:off x="9170345" y="11340053"/>
            <a:ext cx="6191134" cy="17199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200" dirty="0"/>
              <a:t>                      </a:t>
            </a:r>
            <a:r>
              <a:rPr lang="pt-PT" sz="2200" dirty="0">
                <a:solidFill>
                  <a:schemeClr val="tx1"/>
                </a:solidFill>
              </a:rPr>
              <a:t>com o questionário foi possível apurar que 69% das alunas inqueridas consideraram que a gravidez na fase escolar influenciaram de uma forma negativa no seu aproveitamento, e 31% alegaram que não influenciaram no aproveitamento. 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="" xmlns:a16="http://schemas.microsoft.com/office/drawing/2014/main" id="{8979EA21-9A99-49AF-BE34-A075C4446A4C}"/>
              </a:ext>
            </a:extLst>
          </p:cNvPr>
          <p:cNvSpPr/>
          <p:nvPr/>
        </p:nvSpPr>
        <p:spPr>
          <a:xfrm>
            <a:off x="24975623" y="4702630"/>
            <a:ext cx="4572000" cy="132048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dirty="0"/>
              <a:t>                     </a:t>
            </a:r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universo  das inquiridas 38% utilizam a pílula  como método de prevenção; 31% usaram a camisinha; 6% Vacina e 6% não utilizam nenhum método de proteção</a:t>
            </a:r>
            <a:r>
              <a:rPr lang="pt-PT" dirty="0"/>
              <a:t>. 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="" xmlns:a16="http://schemas.microsoft.com/office/drawing/2014/main" id="{AEFF00E9-6937-427A-BE31-6B949CC193DE}"/>
              </a:ext>
            </a:extLst>
          </p:cNvPr>
          <p:cNvSpPr/>
          <p:nvPr/>
        </p:nvSpPr>
        <p:spPr>
          <a:xfrm>
            <a:off x="24674654" y="9717538"/>
            <a:ext cx="5441533" cy="119310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dirty="0"/>
              <a:t>                   Mais de 60% das alunas inqueridas abordaram que sente mais à vontade em conversar com os amigos,  do que os professores, pais e profissionais de saúde.</a:t>
            </a:r>
          </a:p>
        </p:txBody>
      </p:sp>
      <p:sp>
        <p:nvSpPr>
          <p:cNvPr id="10" name="Bolha de Discurso: Retângulo 9">
            <a:extLst>
              <a:ext uri="{FF2B5EF4-FFF2-40B4-BE49-F238E27FC236}">
                <a16:creationId xmlns="" xmlns:a16="http://schemas.microsoft.com/office/drawing/2014/main" id="{9D0C782D-17DD-490A-ACF1-F69F81A10139}"/>
              </a:ext>
            </a:extLst>
          </p:cNvPr>
          <p:cNvSpPr/>
          <p:nvPr/>
        </p:nvSpPr>
        <p:spPr>
          <a:xfrm>
            <a:off x="24946382" y="16655021"/>
            <a:ext cx="3412706" cy="952500"/>
          </a:xfrm>
          <a:prstGeom prst="wedgeRectCallout">
            <a:avLst>
              <a:gd name="adj1" fmla="val -41449"/>
              <a:gd name="adj2" fmla="val 82119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Referências Bibliográficas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="" xmlns:a16="http://schemas.microsoft.com/office/drawing/2014/main" id="{99DD6D03-598C-42E3-83FE-3D537BCF231A}"/>
              </a:ext>
            </a:extLst>
          </p:cNvPr>
          <p:cNvSpPr/>
          <p:nvPr/>
        </p:nvSpPr>
        <p:spPr>
          <a:xfrm>
            <a:off x="24355955" y="17939657"/>
            <a:ext cx="5761187" cy="152399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dirty="0">
              <a:hlinkClick r:id="rId1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="" xmlns:a16="http://schemas.microsoft.com/office/drawing/2014/main" id="{F7B49313-4D65-4D99-B830-BDBB804D0BFC}"/>
              </a:ext>
            </a:extLst>
          </p:cNvPr>
          <p:cNvSpPr/>
          <p:nvPr/>
        </p:nvSpPr>
        <p:spPr>
          <a:xfrm>
            <a:off x="16212457" y="13624415"/>
            <a:ext cx="7782236" cy="601341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Mediante este trabalho ,baseando em questionários aplicados às alunas gravidas, pode-se concluir que embora as alunas se encontram numa era mais esclarecedora sobre as causas e consequências da gravidez precoce, e os métodos de prevenção a utilizar, mesmo assim o número de alunas grávidas é preocupante.</a:t>
            </a:r>
          </a:p>
          <a:p>
            <a:pPr algn="just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Pode-se constatar diversas causas , uma das causas é a grande diferença de idade das alunas gravidas relativamente aos seus parceiros ,o que implica o inicio da atividade sexual precoce ,assim como o não uso de métodos contraceptivos .</a:t>
            </a:r>
          </a:p>
          <a:p>
            <a:pPr algn="just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Uma outra questão é que das alunas inqueridas, 69% sentem-se mais seguros em falar sobre a sexualidade com os amigos do que com os pais, atitudes estas que tem origem de fatores socioculturais. O diálogo entre pais e filhos se tornou um tabu, na nossa sociedade não é comum pais e filhos estarem numa conversa aberta sobre a sexualidade.</a:t>
            </a:r>
          </a:p>
          <a:p>
            <a:pPr algn="just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 seguinte situação as adolescentes , enfrentam diversas dificuldades no ambiente escolar , desde dificuldades em chegar a escola a tempo, em ter tempo para estudar ,dificuldades em inteirar-se na meio escolar .</a:t>
            </a:r>
          </a:p>
          <a:p>
            <a:pPr algn="just"/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Devido estas e outras dificuldades foi possível chegar a grande conclusão que a gravidez na adolescência tem sim um impacto negativo na vida de um estudante </a:t>
            </a:r>
            <a:r>
              <a:rPr lang="pt-BR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4" name="Bolha de Discurso: Retângulo 33">
            <a:extLst>
              <a:ext uri="{FF2B5EF4-FFF2-40B4-BE49-F238E27FC236}">
                <a16:creationId xmlns="" xmlns:a16="http://schemas.microsoft.com/office/drawing/2014/main" id="{E8A1E4E1-F11D-431B-A172-9BD4C761EEE3}"/>
              </a:ext>
            </a:extLst>
          </p:cNvPr>
          <p:cNvSpPr/>
          <p:nvPr/>
        </p:nvSpPr>
        <p:spPr>
          <a:xfrm>
            <a:off x="19160646" y="12761387"/>
            <a:ext cx="3505470" cy="659584"/>
          </a:xfrm>
          <a:prstGeom prst="wedgeRectCallout">
            <a:avLst>
              <a:gd name="adj1" fmla="val -41793"/>
              <a:gd name="adj2" fmla="val 89045"/>
            </a:avLst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 finais </a:t>
            </a:r>
          </a:p>
        </p:txBody>
      </p:sp>
      <p:cxnSp>
        <p:nvCxnSpPr>
          <p:cNvPr id="36" name="Conexão: Ângulo Reto 35">
            <a:extLst>
              <a:ext uri="{FF2B5EF4-FFF2-40B4-BE49-F238E27FC236}">
                <a16:creationId xmlns="" xmlns:a16="http://schemas.microsoft.com/office/drawing/2014/main" id="{8CEA56F8-8F19-4E41-A0C6-357C68E467F4}"/>
              </a:ext>
            </a:extLst>
          </p:cNvPr>
          <p:cNvCxnSpPr>
            <a:cxnSpLocks/>
          </p:cNvCxnSpPr>
          <p:nvPr/>
        </p:nvCxnSpPr>
        <p:spPr>
          <a:xfrm flipV="1">
            <a:off x="9106923" y="17026073"/>
            <a:ext cx="21012249" cy="5476604"/>
          </a:xfrm>
          <a:prstGeom prst="bentConnector3">
            <a:avLst>
              <a:gd name="adj1" fmla="val 35566"/>
            </a:avLst>
          </a:prstGeo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2" name="Retângulo 51">
            <a:extLst>
              <a:ext uri="{FF2B5EF4-FFF2-40B4-BE49-F238E27FC236}">
                <a16:creationId xmlns="" xmlns:a16="http://schemas.microsoft.com/office/drawing/2014/main" id="{47F0201E-6A44-4FC2-B00D-D4AFC8168E44}"/>
              </a:ext>
            </a:extLst>
          </p:cNvPr>
          <p:cNvSpPr/>
          <p:nvPr/>
        </p:nvSpPr>
        <p:spPr>
          <a:xfrm>
            <a:off x="24474453" y="12133944"/>
            <a:ext cx="5657204" cy="4354286"/>
          </a:xfrm>
          <a:prstGeom prst="rect">
            <a:avLst/>
          </a:prstGeom>
          <a:solidFill>
            <a:srgbClr val="E1A9A9"/>
          </a:solidFill>
          <a:ln>
            <a:solidFill>
              <a:srgbClr val="E1A9A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Achamos conveniente erradicar  esse problema no ambiente escolar , com isso citamos algumas sugestões 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Organizar palestras direcionadas exclusivamente aos pais e encarregados de educação, de forma a incentivar o  diálogo  e criar um relacionamento onde o adolescente se sinta mais seguro em falar sobre sexualidade 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Ajudar os alunos , a definirem os seus objetivos de vida de uma forma clara, bons adolescentes no hoje para serem melhores adultos amanhã;</a:t>
            </a:r>
            <a:endParaRPr lang="pt-P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tângulo 52">
            <a:extLst>
              <a:ext uri="{FF2B5EF4-FFF2-40B4-BE49-F238E27FC236}">
                <a16:creationId xmlns="" xmlns:a16="http://schemas.microsoft.com/office/drawing/2014/main" id="{7B3055AC-FDA7-490D-815D-BF25E6A31635}"/>
              </a:ext>
            </a:extLst>
          </p:cNvPr>
          <p:cNvSpPr/>
          <p:nvPr/>
        </p:nvSpPr>
        <p:spPr>
          <a:xfrm>
            <a:off x="24730496" y="11374772"/>
            <a:ext cx="4572000" cy="64733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Sugestões</a:t>
            </a:r>
          </a:p>
        </p:txBody>
      </p:sp>
      <p:graphicFrame>
        <p:nvGraphicFramePr>
          <p:cNvPr id="37" name="Gráfico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520340"/>
              </p:ext>
            </p:extLst>
          </p:nvPr>
        </p:nvGraphicFramePr>
        <p:xfrm>
          <a:off x="18672411" y="954575"/>
          <a:ext cx="5685453" cy="3151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1" name="Arredondar Retângulo de Canto Diagonal 10"/>
          <p:cNvSpPr/>
          <p:nvPr/>
        </p:nvSpPr>
        <p:spPr>
          <a:xfrm>
            <a:off x="18621841" y="4238171"/>
            <a:ext cx="5772525" cy="2053071"/>
          </a:xfrm>
          <a:prstGeom prst="round2DiagRect">
            <a:avLst>
              <a:gd name="adj1" fmla="val 15290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PT" sz="2200" dirty="0">
                <a:solidFill>
                  <a:schemeClr val="tx1"/>
                </a:solidFill>
              </a:rPr>
              <a:t>                  </a:t>
            </a:r>
            <a:r>
              <a:rPr lang="pt-P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Da seguinte análise conclui-se que entre a  idade das alunas grávidas (a maioria tem idade compreendida entre </a:t>
            </a:r>
            <a:r>
              <a:rPr lang="pt-PT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a 18</a:t>
            </a:r>
            <a:r>
              <a:rPr lang="pt-P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anos</a:t>
            </a:r>
            <a:r>
              <a:rPr lang="pt-P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há  uma grande diferença de idade relativamente aos seus parceiros (visto que maioria com idade compreendida entre </a:t>
            </a:r>
            <a:r>
              <a:rPr lang="pt-PT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a 25</a:t>
            </a:r>
            <a:r>
              <a:rPr lang="pt-P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anos)</a:t>
            </a:r>
            <a:r>
              <a:rPr lang="pt-PT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Retângulo arredondado 6"/>
          <p:cNvSpPr/>
          <p:nvPr/>
        </p:nvSpPr>
        <p:spPr>
          <a:xfrm>
            <a:off x="16328571" y="11053246"/>
            <a:ext cx="8085441" cy="1414525"/>
          </a:xfrm>
          <a:prstGeom prst="roundRect">
            <a:avLst>
              <a:gd name="adj" fmla="val 619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Das 69% das alunas inqueridas que tiveram influências negativas destacaram três variáveis:</a:t>
            </a:r>
          </a:p>
          <a:p>
            <a:pPr marL="342900" indent="-342900" algn="just">
              <a:buFontTx/>
              <a:buChar char="-"/>
            </a:pPr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Dificuldade em chegar as aulas a tempo;</a:t>
            </a:r>
          </a:p>
          <a:p>
            <a:pPr marL="342900" indent="-342900" algn="just">
              <a:buFontTx/>
              <a:buChar char="-"/>
            </a:pPr>
            <a:r>
              <a:rPr lang="pt-PT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Acompanhar as aulas e as matérias, e relação com os seus professores.    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12"/>
          <a:srcRect t="4044" r="5631" b="2068"/>
          <a:stretch/>
        </p:blipFill>
        <p:spPr>
          <a:xfrm>
            <a:off x="15551179" y="1984974"/>
            <a:ext cx="2995828" cy="38699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CaixaDeTexto 17"/>
          <p:cNvSpPr txBox="1"/>
          <p:nvPr/>
        </p:nvSpPr>
        <p:spPr>
          <a:xfrm>
            <a:off x="2933700" y="14062638"/>
            <a:ext cx="4121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Incidência das alunas grávidas</a:t>
            </a:r>
          </a:p>
        </p:txBody>
      </p:sp>
      <p:sp>
        <p:nvSpPr>
          <p:cNvPr id="19" name="Pentágono 18"/>
          <p:cNvSpPr/>
          <p:nvPr/>
        </p:nvSpPr>
        <p:spPr>
          <a:xfrm>
            <a:off x="770144" y="13927221"/>
            <a:ext cx="1209379" cy="30819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Gráfico 1</a:t>
            </a:r>
          </a:p>
        </p:txBody>
      </p:sp>
      <p:sp>
        <p:nvSpPr>
          <p:cNvPr id="26" name="Arredondar Retângulo de Canto Diagonal 25"/>
          <p:cNvSpPr/>
          <p:nvPr/>
        </p:nvSpPr>
        <p:spPr>
          <a:xfrm>
            <a:off x="814422" y="17651441"/>
            <a:ext cx="1150377" cy="39469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1</a:t>
            </a:r>
          </a:p>
        </p:txBody>
      </p:sp>
      <p:sp>
        <p:nvSpPr>
          <p:cNvPr id="35" name="Pentágono 34"/>
          <p:cNvSpPr/>
          <p:nvPr/>
        </p:nvSpPr>
        <p:spPr>
          <a:xfrm>
            <a:off x="18801353" y="1015896"/>
            <a:ext cx="1425928" cy="47043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Gráfico 3</a:t>
            </a:r>
          </a:p>
        </p:txBody>
      </p:sp>
      <p:sp>
        <p:nvSpPr>
          <p:cNvPr id="38" name="Pentágono 37"/>
          <p:cNvSpPr/>
          <p:nvPr/>
        </p:nvSpPr>
        <p:spPr>
          <a:xfrm>
            <a:off x="9174842" y="7427883"/>
            <a:ext cx="1247034" cy="4638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Gráfico 4</a:t>
            </a:r>
          </a:p>
        </p:txBody>
      </p:sp>
      <p:sp>
        <p:nvSpPr>
          <p:cNvPr id="40" name="Pentágono 39"/>
          <p:cNvSpPr/>
          <p:nvPr/>
        </p:nvSpPr>
        <p:spPr>
          <a:xfrm>
            <a:off x="16279044" y="6390905"/>
            <a:ext cx="1534273" cy="40725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Gráfico 5</a:t>
            </a:r>
          </a:p>
        </p:txBody>
      </p:sp>
      <p:sp>
        <p:nvSpPr>
          <p:cNvPr id="49" name="Arredondar Retângulo de Canto Diagonal 48"/>
          <p:cNvSpPr/>
          <p:nvPr/>
        </p:nvSpPr>
        <p:spPr>
          <a:xfrm>
            <a:off x="16350329" y="11053247"/>
            <a:ext cx="1150377" cy="394697"/>
          </a:xfrm>
          <a:prstGeom prst="round2DiagRect">
            <a:avLst>
              <a:gd name="adj1" fmla="val 31146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5</a:t>
            </a:r>
          </a:p>
        </p:txBody>
      </p:sp>
      <p:sp>
        <p:nvSpPr>
          <p:cNvPr id="50" name="Arredondar Retângulo de Canto Diagonal 49"/>
          <p:cNvSpPr/>
          <p:nvPr/>
        </p:nvSpPr>
        <p:spPr>
          <a:xfrm>
            <a:off x="9150466" y="11301876"/>
            <a:ext cx="1133368" cy="325888"/>
          </a:xfrm>
          <a:prstGeom prst="round2DiagRect">
            <a:avLst>
              <a:gd name="adj1" fmla="val 0"/>
              <a:gd name="adj2" fmla="val 21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4</a:t>
            </a:r>
          </a:p>
        </p:txBody>
      </p:sp>
      <p:sp>
        <p:nvSpPr>
          <p:cNvPr id="51" name="Arredondar Retângulo de Canto Diagonal 50"/>
          <p:cNvSpPr/>
          <p:nvPr/>
        </p:nvSpPr>
        <p:spPr>
          <a:xfrm>
            <a:off x="18664510" y="4188686"/>
            <a:ext cx="1150377" cy="394697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3</a:t>
            </a:r>
          </a:p>
        </p:txBody>
      </p:sp>
      <p:sp>
        <p:nvSpPr>
          <p:cNvPr id="54" name="Arredondar Retângulo de Canto Diagonal 53"/>
          <p:cNvSpPr/>
          <p:nvPr/>
        </p:nvSpPr>
        <p:spPr>
          <a:xfrm>
            <a:off x="9087755" y="5156312"/>
            <a:ext cx="1150377" cy="39469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2</a:t>
            </a:r>
          </a:p>
        </p:txBody>
      </p:sp>
      <p:sp>
        <p:nvSpPr>
          <p:cNvPr id="55" name="Arredondar Retângulo de Canto Diagonal 54"/>
          <p:cNvSpPr/>
          <p:nvPr/>
        </p:nvSpPr>
        <p:spPr>
          <a:xfrm>
            <a:off x="9321268" y="17386054"/>
            <a:ext cx="1131149" cy="29715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6</a:t>
            </a:r>
          </a:p>
        </p:txBody>
      </p:sp>
      <p:sp>
        <p:nvSpPr>
          <p:cNvPr id="56" name="Arredondar Retângulo de Canto Diagonal 55"/>
          <p:cNvSpPr/>
          <p:nvPr/>
        </p:nvSpPr>
        <p:spPr>
          <a:xfrm>
            <a:off x="24662674" y="9677782"/>
            <a:ext cx="1075524" cy="394697"/>
          </a:xfrm>
          <a:prstGeom prst="round2DiagRect">
            <a:avLst>
              <a:gd name="adj1" fmla="val 119"/>
              <a:gd name="adj2" fmla="val 19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8</a:t>
            </a:r>
          </a:p>
        </p:txBody>
      </p:sp>
      <p:sp>
        <p:nvSpPr>
          <p:cNvPr id="57" name="Arredondar Retângulo de Canto Diagonal 56"/>
          <p:cNvSpPr/>
          <p:nvPr/>
        </p:nvSpPr>
        <p:spPr>
          <a:xfrm>
            <a:off x="24976840" y="4702630"/>
            <a:ext cx="1150377" cy="394697"/>
          </a:xfrm>
          <a:prstGeom prst="round2DiagRect">
            <a:avLst>
              <a:gd name="adj1" fmla="val 0"/>
              <a:gd name="adj2" fmla="val 19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Análise 7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4713829" y="18015815"/>
            <a:ext cx="4936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http://ospeense.com/wp-content/uploads/2015/05/jovem-gravida.jpg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24755449" y="18572409"/>
            <a:ext cx="4510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http://www.gazetadamooda.com/gravidez-na-adolescencia-diminue-e-estudo-identifica-os-culpados-por-ela/</a:t>
            </a:r>
          </a:p>
        </p:txBody>
      </p:sp>
    </p:spTree>
    <p:extLst>
      <p:ext uri="{BB962C8B-B14F-4D97-AF65-F5344CB8AC3E}">
        <p14:creationId xmlns:p14="http://schemas.microsoft.com/office/powerpoint/2010/main" val="21887272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</TotalTime>
  <Words>753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Impacto da gravidez na vida de um estudante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IDAIR</dc:creator>
  <cp:lastModifiedBy>MAKI Jasmin (EACEA)</cp:lastModifiedBy>
  <cp:revision>189</cp:revision>
  <dcterms:created xsi:type="dcterms:W3CDTF">2019-02-26T19:19:22Z</dcterms:created>
  <dcterms:modified xsi:type="dcterms:W3CDTF">2019-05-14T08:04:50Z</dcterms:modified>
</cp:coreProperties>
</file>