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2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3.xml" ContentType="application/vnd.openxmlformats-officedocument.presentationml.tags+xml"/>
  <Override PartName="/ppt/notesSlides/notesSlide70.xml" ContentType="application/vnd.openxmlformats-officedocument.presentationml.notesSlide+xml"/>
  <Override PartName="/ppt/tags/tag4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63" r:id="rId2"/>
    <p:sldMasterId id="2147484302" r:id="rId3"/>
    <p:sldMasterId id="2147484314" r:id="rId4"/>
  </p:sldMasterIdLst>
  <p:notesMasterIdLst>
    <p:notesMasterId r:id="rId121"/>
  </p:notesMasterIdLst>
  <p:handoutMasterIdLst>
    <p:handoutMasterId r:id="rId122"/>
  </p:handoutMasterIdLst>
  <p:sldIdLst>
    <p:sldId id="673" r:id="rId5"/>
    <p:sldId id="714" r:id="rId6"/>
    <p:sldId id="715" r:id="rId7"/>
    <p:sldId id="716" r:id="rId8"/>
    <p:sldId id="717" r:id="rId9"/>
    <p:sldId id="725" r:id="rId10"/>
    <p:sldId id="704" r:id="rId11"/>
    <p:sldId id="708" r:id="rId12"/>
    <p:sldId id="709" r:id="rId13"/>
    <p:sldId id="701" r:id="rId14"/>
    <p:sldId id="710" r:id="rId15"/>
    <p:sldId id="711" r:id="rId16"/>
    <p:sldId id="713" r:id="rId17"/>
    <p:sldId id="678" r:id="rId18"/>
    <p:sldId id="705" r:id="rId19"/>
    <p:sldId id="731" r:id="rId20"/>
    <p:sldId id="734" r:id="rId21"/>
    <p:sldId id="745" r:id="rId22"/>
    <p:sldId id="735" r:id="rId23"/>
    <p:sldId id="736" r:id="rId24"/>
    <p:sldId id="727" r:id="rId25"/>
    <p:sldId id="728" r:id="rId26"/>
    <p:sldId id="746" r:id="rId27"/>
    <p:sldId id="747" r:id="rId28"/>
    <p:sldId id="748" r:id="rId29"/>
    <p:sldId id="749" r:id="rId30"/>
    <p:sldId id="750" r:id="rId31"/>
    <p:sldId id="752" r:id="rId32"/>
    <p:sldId id="756" r:id="rId33"/>
    <p:sldId id="754" r:id="rId34"/>
    <p:sldId id="755" r:id="rId35"/>
    <p:sldId id="757" r:id="rId36"/>
    <p:sldId id="742" r:id="rId37"/>
    <p:sldId id="758" r:id="rId38"/>
    <p:sldId id="800" r:id="rId39"/>
    <p:sldId id="743" r:id="rId40"/>
    <p:sldId id="744" r:id="rId41"/>
    <p:sldId id="707" r:id="rId42"/>
    <p:sldId id="764" r:id="rId43"/>
    <p:sldId id="765" r:id="rId44"/>
    <p:sldId id="759" r:id="rId45"/>
    <p:sldId id="766" r:id="rId46"/>
    <p:sldId id="767" r:id="rId47"/>
    <p:sldId id="769" r:id="rId48"/>
    <p:sldId id="770" r:id="rId49"/>
    <p:sldId id="771" r:id="rId50"/>
    <p:sldId id="760" r:id="rId51"/>
    <p:sldId id="772" r:id="rId52"/>
    <p:sldId id="761" r:id="rId53"/>
    <p:sldId id="762" r:id="rId54"/>
    <p:sldId id="763" r:id="rId55"/>
    <p:sldId id="778" r:id="rId56"/>
    <p:sldId id="779" r:id="rId57"/>
    <p:sldId id="774" r:id="rId58"/>
    <p:sldId id="782" r:id="rId59"/>
    <p:sldId id="870" r:id="rId60"/>
    <p:sldId id="679" r:id="rId61"/>
    <p:sldId id="784" r:id="rId62"/>
    <p:sldId id="790" r:id="rId63"/>
    <p:sldId id="791" r:id="rId64"/>
    <p:sldId id="792" r:id="rId65"/>
    <p:sldId id="796" r:id="rId66"/>
    <p:sldId id="788" r:id="rId67"/>
    <p:sldId id="795" r:id="rId68"/>
    <p:sldId id="793" r:id="rId69"/>
    <p:sldId id="799" r:id="rId70"/>
    <p:sldId id="807" r:id="rId71"/>
    <p:sldId id="810" r:id="rId72"/>
    <p:sldId id="813" r:id="rId73"/>
    <p:sldId id="809" r:id="rId74"/>
    <p:sldId id="808" r:id="rId75"/>
    <p:sldId id="801" r:id="rId76"/>
    <p:sldId id="802" r:id="rId77"/>
    <p:sldId id="803" r:id="rId78"/>
    <p:sldId id="804" r:id="rId79"/>
    <p:sldId id="805" r:id="rId80"/>
    <p:sldId id="806" r:id="rId81"/>
    <p:sldId id="811" r:id="rId82"/>
    <p:sldId id="812" r:id="rId83"/>
    <p:sldId id="814" r:id="rId84"/>
    <p:sldId id="816" r:id="rId85"/>
    <p:sldId id="817" r:id="rId86"/>
    <p:sldId id="775" r:id="rId87"/>
    <p:sldId id="818" r:id="rId88"/>
    <p:sldId id="819" r:id="rId89"/>
    <p:sldId id="820" r:id="rId90"/>
    <p:sldId id="821" r:id="rId91"/>
    <p:sldId id="822" r:id="rId92"/>
    <p:sldId id="833" r:id="rId93"/>
    <p:sldId id="825" r:id="rId94"/>
    <p:sldId id="826" r:id="rId95"/>
    <p:sldId id="827" r:id="rId96"/>
    <p:sldId id="828" r:id="rId97"/>
    <p:sldId id="835" r:id="rId98"/>
    <p:sldId id="837" r:id="rId99"/>
    <p:sldId id="838" r:id="rId100"/>
    <p:sldId id="839" r:id="rId101"/>
    <p:sldId id="857" r:id="rId102"/>
    <p:sldId id="840" r:id="rId103"/>
    <p:sldId id="823" r:id="rId104"/>
    <p:sldId id="737" r:id="rId105"/>
    <p:sldId id="871" r:id="rId106"/>
    <p:sldId id="872" r:id="rId107"/>
    <p:sldId id="873" r:id="rId108"/>
    <p:sldId id="874" r:id="rId109"/>
    <p:sldId id="637" r:id="rId110"/>
    <p:sldId id="638" r:id="rId111"/>
    <p:sldId id="639" r:id="rId112"/>
    <p:sldId id="877" r:id="rId113"/>
    <p:sldId id="875" r:id="rId114"/>
    <p:sldId id="851" r:id="rId115"/>
    <p:sldId id="852" r:id="rId116"/>
    <p:sldId id="876" r:id="rId117"/>
    <p:sldId id="861" r:id="rId118"/>
    <p:sldId id="862" r:id="rId119"/>
    <p:sldId id="863" r:id="rId120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Wingdings" pitchFamily="2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E5ED8"/>
    <a:srgbClr val="FF9966"/>
    <a:srgbClr val="FFCC66"/>
    <a:srgbClr val="FFCC99"/>
    <a:srgbClr val="FFFFCC"/>
    <a:srgbClr val="FFCCCC"/>
    <a:srgbClr val="CC0000"/>
    <a:srgbClr val="66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87773" autoAdjust="0"/>
  </p:normalViewPr>
  <p:slideViewPr>
    <p:cSldViewPr snapToGrid="0">
      <p:cViewPr varScale="1">
        <p:scale>
          <a:sx n="64" d="100"/>
          <a:sy n="64" d="100"/>
        </p:scale>
        <p:origin x="-8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970" y="-108"/>
      </p:cViewPr>
      <p:guideLst>
        <p:guide orient="horz" pos="3126"/>
        <p:guide pos="210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C617A-5F7E-43D8-94A4-260F8FBE6B6F}" type="doc">
      <dgm:prSet loTypeId="urn:microsoft.com/office/officeart/2005/8/layout/rings+Icon" loCatId="relationship" qsTypeId="urn:microsoft.com/office/officeart/2005/8/quickstyle/3d7" qsCatId="3D" csTypeId="urn:microsoft.com/office/officeart/2005/8/colors/accent1_2" csCatId="accent1" phldr="1"/>
      <dgm:spPr/>
    </dgm:pt>
    <dgm:pt modelId="{BB5EA663-8C8B-4186-ADA7-AC00774ADBC8}">
      <dgm:prSet phldrT="[Text]" custT="1"/>
      <dgm:spPr/>
      <dgm:t>
        <a:bodyPr/>
        <a:lstStyle/>
        <a:p>
          <a:endParaRPr lang="en-NZ" sz="40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60FD3C-6DFD-4A01-A0F4-52F0BA0FF50C}" type="parTrans" cxnId="{5E92EB1D-5FB6-4DFC-9091-2C3A06C5DA1E}">
      <dgm:prSet/>
      <dgm:spPr/>
      <dgm:t>
        <a:bodyPr/>
        <a:lstStyle/>
        <a:p>
          <a:endParaRPr lang="en-NZ"/>
        </a:p>
      </dgm:t>
    </dgm:pt>
    <dgm:pt modelId="{31B593FD-A4DE-4B55-8E97-CB24FED8DA87}" type="sibTrans" cxnId="{5E92EB1D-5FB6-4DFC-9091-2C3A06C5DA1E}">
      <dgm:prSet/>
      <dgm:spPr/>
      <dgm:t>
        <a:bodyPr/>
        <a:lstStyle/>
        <a:p>
          <a:endParaRPr lang="en-NZ"/>
        </a:p>
      </dgm:t>
    </dgm:pt>
    <dgm:pt modelId="{BE291DF5-9B17-464F-81B6-138C43AADA0F}">
      <dgm:prSet phldrT="[Text]" custT="1"/>
      <dgm:spPr/>
      <dgm:t>
        <a:bodyPr/>
        <a:lstStyle/>
        <a:p>
          <a:endParaRPr lang="en-NZ" sz="40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B98AB1-3FC2-47C1-B367-CCB4F144EF58}" type="parTrans" cxnId="{00C200D9-BDD6-4609-9203-EDB2A360D6C3}">
      <dgm:prSet/>
      <dgm:spPr/>
      <dgm:t>
        <a:bodyPr/>
        <a:lstStyle/>
        <a:p>
          <a:endParaRPr lang="en-NZ"/>
        </a:p>
      </dgm:t>
    </dgm:pt>
    <dgm:pt modelId="{8A4EBBD4-31E3-4AA1-AA74-3B6D963DA7A9}" type="sibTrans" cxnId="{00C200D9-BDD6-4609-9203-EDB2A360D6C3}">
      <dgm:prSet/>
      <dgm:spPr/>
      <dgm:t>
        <a:bodyPr/>
        <a:lstStyle/>
        <a:p>
          <a:endParaRPr lang="en-NZ"/>
        </a:p>
      </dgm:t>
    </dgm:pt>
    <dgm:pt modelId="{F544DC94-A8C2-4583-BB18-CC6282759FF2}">
      <dgm:prSet phldrT="[Text]" custT="1"/>
      <dgm:spPr/>
      <dgm:t>
        <a:bodyPr/>
        <a:lstStyle/>
        <a:p>
          <a:endParaRPr lang="en-NZ" sz="4000" dirty="0" smtClean="0">
            <a:solidFill>
              <a:srgbClr val="CC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D65667-0A8E-4A42-A190-BFA29B714730}" type="parTrans" cxnId="{AB1B1E6E-F183-4C38-BFC3-CA3E50B60FC3}">
      <dgm:prSet/>
      <dgm:spPr/>
      <dgm:t>
        <a:bodyPr/>
        <a:lstStyle/>
        <a:p>
          <a:endParaRPr lang="en-NZ"/>
        </a:p>
      </dgm:t>
    </dgm:pt>
    <dgm:pt modelId="{024084DC-8360-4785-A2E2-D0F9A0D13191}" type="sibTrans" cxnId="{AB1B1E6E-F183-4C38-BFC3-CA3E50B60FC3}">
      <dgm:prSet/>
      <dgm:spPr/>
      <dgm:t>
        <a:bodyPr/>
        <a:lstStyle/>
        <a:p>
          <a:endParaRPr lang="en-NZ"/>
        </a:p>
      </dgm:t>
    </dgm:pt>
    <dgm:pt modelId="{23CC1404-DBB0-45E0-8211-3D2CDDCB6552}" type="pres">
      <dgm:prSet presAssocID="{1DAC617A-5F7E-43D8-94A4-260F8FBE6B6F}" presName="Name0" presStyleCnt="0">
        <dgm:presLayoutVars>
          <dgm:chMax val="7"/>
          <dgm:dir/>
          <dgm:resizeHandles val="exact"/>
        </dgm:presLayoutVars>
      </dgm:prSet>
      <dgm:spPr/>
    </dgm:pt>
    <dgm:pt modelId="{68809C3A-402E-4DF1-9085-22E8094C8FCE}" type="pres">
      <dgm:prSet presAssocID="{1DAC617A-5F7E-43D8-94A4-260F8FBE6B6F}" presName="ellipse1" presStyleLbl="vennNode1" presStyleIdx="0" presStyleCnt="3" custLinFactNeighborX="15048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E40046E-E02E-41A7-91C3-6568FC8EEA76}" type="pres">
      <dgm:prSet presAssocID="{1DAC617A-5F7E-43D8-94A4-260F8FBE6B6F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E3781D4-2A49-45BD-BF8C-B10F6BA57F2A}" type="pres">
      <dgm:prSet presAssocID="{1DAC617A-5F7E-43D8-94A4-260F8FBE6B6F}" presName="ellipse3" presStyleLbl="vennNode1" presStyleIdx="2" presStyleCnt="3" custLinFactNeighborX="-1980" custLinFactNeighborY="554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AB1B1E6E-F183-4C38-BFC3-CA3E50B60FC3}" srcId="{1DAC617A-5F7E-43D8-94A4-260F8FBE6B6F}" destId="{F544DC94-A8C2-4583-BB18-CC6282759FF2}" srcOrd="2" destOrd="0" parTransId="{8FD65667-0A8E-4A42-A190-BFA29B714730}" sibTransId="{024084DC-8360-4785-A2E2-D0F9A0D13191}"/>
    <dgm:cxn modelId="{675421C2-42D1-4B04-989D-7B12357636FD}" type="presOf" srcId="{BB5EA663-8C8B-4186-ADA7-AC00774ADBC8}" destId="{68809C3A-402E-4DF1-9085-22E8094C8FCE}" srcOrd="0" destOrd="0" presId="urn:microsoft.com/office/officeart/2005/8/layout/rings+Icon"/>
    <dgm:cxn modelId="{00C200D9-BDD6-4609-9203-EDB2A360D6C3}" srcId="{1DAC617A-5F7E-43D8-94A4-260F8FBE6B6F}" destId="{BE291DF5-9B17-464F-81B6-138C43AADA0F}" srcOrd="1" destOrd="0" parTransId="{EAB98AB1-3FC2-47C1-B367-CCB4F144EF58}" sibTransId="{8A4EBBD4-31E3-4AA1-AA74-3B6D963DA7A9}"/>
    <dgm:cxn modelId="{B2EDD4DA-57CF-41EA-85F9-D94461B90C73}" type="presOf" srcId="{BE291DF5-9B17-464F-81B6-138C43AADA0F}" destId="{5E40046E-E02E-41A7-91C3-6568FC8EEA76}" srcOrd="0" destOrd="0" presId="urn:microsoft.com/office/officeart/2005/8/layout/rings+Icon"/>
    <dgm:cxn modelId="{5E92EB1D-5FB6-4DFC-9091-2C3A06C5DA1E}" srcId="{1DAC617A-5F7E-43D8-94A4-260F8FBE6B6F}" destId="{BB5EA663-8C8B-4186-ADA7-AC00774ADBC8}" srcOrd="0" destOrd="0" parTransId="{3160FD3C-6DFD-4A01-A0F4-52F0BA0FF50C}" sibTransId="{31B593FD-A4DE-4B55-8E97-CB24FED8DA87}"/>
    <dgm:cxn modelId="{EFF1281A-6EEA-4193-8088-9A8DB5593999}" type="presOf" srcId="{F544DC94-A8C2-4583-BB18-CC6282759FF2}" destId="{2E3781D4-2A49-45BD-BF8C-B10F6BA57F2A}" srcOrd="0" destOrd="0" presId="urn:microsoft.com/office/officeart/2005/8/layout/rings+Icon"/>
    <dgm:cxn modelId="{DF694F29-D10A-4863-B701-2811D4E12F0C}" type="presOf" srcId="{1DAC617A-5F7E-43D8-94A4-260F8FBE6B6F}" destId="{23CC1404-DBB0-45E0-8211-3D2CDDCB6552}" srcOrd="0" destOrd="0" presId="urn:microsoft.com/office/officeart/2005/8/layout/rings+Icon"/>
    <dgm:cxn modelId="{4BF1DEE2-8C11-40F5-9E7C-0058406B5DB9}" type="presParOf" srcId="{23CC1404-DBB0-45E0-8211-3D2CDDCB6552}" destId="{68809C3A-402E-4DF1-9085-22E8094C8FCE}" srcOrd="0" destOrd="0" presId="urn:microsoft.com/office/officeart/2005/8/layout/rings+Icon"/>
    <dgm:cxn modelId="{B888B5DB-A00F-468A-A1BA-B637CCB5F043}" type="presParOf" srcId="{23CC1404-DBB0-45E0-8211-3D2CDDCB6552}" destId="{5E40046E-E02E-41A7-91C3-6568FC8EEA76}" srcOrd="1" destOrd="0" presId="urn:microsoft.com/office/officeart/2005/8/layout/rings+Icon"/>
    <dgm:cxn modelId="{17A9B95B-AAFF-408E-8FD7-879FE5BD372D}" type="presParOf" srcId="{23CC1404-DBB0-45E0-8211-3D2CDDCB6552}" destId="{2E3781D4-2A49-45BD-BF8C-B10F6BA57F2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AC617A-5F7E-43D8-94A4-260F8FBE6B6F}" type="doc">
      <dgm:prSet loTypeId="urn:microsoft.com/office/officeart/2005/8/layout/rings+Icon" loCatId="relationship" qsTypeId="urn:microsoft.com/office/officeart/2005/8/quickstyle/3d7" qsCatId="3D" csTypeId="urn:microsoft.com/office/officeart/2005/8/colors/accent1_2" csCatId="accent1" phldr="1"/>
      <dgm:spPr/>
    </dgm:pt>
    <dgm:pt modelId="{BB5EA663-8C8B-4186-ADA7-AC00774ADBC8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60FD3C-6DFD-4A01-A0F4-52F0BA0FF50C}" type="parTrans" cxnId="{5E92EB1D-5FB6-4DFC-9091-2C3A06C5DA1E}">
      <dgm:prSet/>
      <dgm:spPr/>
      <dgm:t>
        <a:bodyPr/>
        <a:lstStyle/>
        <a:p>
          <a:endParaRPr lang="en-NZ"/>
        </a:p>
      </dgm:t>
    </dgm:pt>
    <dgm:pt modelId="{31B593FD-A4DE-4B55-8E97-CB24FED8DA87}" type="sibTrans" cxnId="{5E92EB1D-5FB6-4DFC-9091-2C3A06C5DA1E}">
      <dgm:prSet/>
      <dgm:spPr/>
      <dgm:t>
        <a:bodyPr/>
        <a:lstStyle/>
        <a:p>
          <a:endParaRPr lang="en-NZ"/>
        </a:p>
      </dgm:t>
    </dgm:pt>
    <dgm:pt modelId="{BE291DF5-9B17-464F-81B6-138C43AADA0F}">
      <dgm:prSet phldrT="[Text]" custT="1"/>
      <dgm:spPr/>
      <dgm:t>
        <a:bodyPr/>
        <a:lstStyle/>
        <a:p>
          <a:r>
            <a:rPr lang="en-NZ" sz="40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B98AB1-3FC2-47C1-B367-CCB4F144EF58}" type="parTrans" cxnId="{00C200D9-BDD6-4609-9203-EDB2A360D6C3}">
      <dgm:prSet/>
      <dgm:spPr/>
      <dgm:t>
        <a:bodyPr/>
        <a:lstStyle/>
        <a:p>
          <a:endParaRPr lang="en-NZ"/>
        </a:p>
      </dgm:t>
    </dgm:pt>
    <dgm:pt modelId="{8A4EBBD4-31E3-4AA1-AA74-3B6D963DA7A9}" type="sibTrans" cxnId="{00C200D9-BDD6-4609-9203-EDB2A360D6C3}">
      <dgm:prSet/>
      <dgm:spPr/>
      <dgm:t>
        <a:bodyPr/>
        <a:lstStyle/>
        <a:p>
          <a:endParaRPr lang="en-NZ"/>
        </a:p>
      </dgm:t>
    </dgm:pt>
    <dgm:pt modelId="{F544DC94-A8C2-4583-BB18-CC6282759FF2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gm:t>
    </dgm:pt>
    <dgm:pt modelId="{8FD65667-0A8E-4A42-A190-BFA29B714730}" type="parTrans" cxnId="{AB1B1E6E-F183-4C38-BFC3-CA3E50B60FC3}">
      <dgm:prSet/>
      <dgm:spPr/>
      <dgm:t>
        <a:bodyPr/>
        <a:lstStyle/>
        <a:p>
          <a:endParaRPr lang="en-NZ"/>
        </a:p>
      </dgm:t>
    </dgm:pt>
    <dgm:pt modelId="{024084DC-8360-4785-A2E2-D0F9A0D13191}" type="sibTrans" cxnId="{AB1B1E6E-F183-4C38-BFC3-CA3E50B60FC3}">
      <dgm:prSet/>
      <dgm:spPr/>
      <dgm:t>
        <a:bodyPr/>
        <a:lstStyle/>
        <a:p>
          <a:endParaRPr lang="en-NZ"/>
        </a:p>
      </dgm:t>
    </dgm:pt>
    <dgm:pt modelId="{23CC1404-DBB0-45E0-8211-3D2CDDCB6552}" type="pres">
      <dgm:prSet presAssocID="{1DAC617A-5F7E-43D8-94A4-260F8FBE6B6F}" presName="Name0" presStyleCnt="0">
        <dgm:presLayoutVars>
          <dgm:chMax val="7"/>
          <dgm:dir/>
          <dgm:resizeHandles val="exact"/>
        </dgm:presLayoutVars>
      </dgm:prSet>
      <dgm:spPr/>
    </dgm:pt>
    <dgm:pt modelId="{68809C3A-402E-4DF1-9085-22E8094C8FCE}" type="pres">
      <dgm:prSet presAssocID="{1DAC617A-5F7E-43D8-94A4-260F8FBE6B6F}" presName="ellipse1" presStyleLbl="vennNode1" presStyleIdx="0" presStyleCnt="3" custLinFactNeighborX="15048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E40046E-E02E-41A7-91C3-6568FC8EEA76}" type="pres">
      <dgm:prSet presAssocID="{1DAC617A-5F7E-43D8-94A4-260F8FBE6B6F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E3781D4-2A49-45BD-BF8C-B10F6BA57F2A}" type="pres">
      <dgm:prSet presAssocID="{1DAC617A-5F7E-43D8-94A4-260F8FBE6B6F}" presName="ellipse3" presStyleLbl="vennNode1" presStyleIdx="2" presStyleCnt="3" custLinFactNeighborX="-1980" custLinFactNeighborY="554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AB1B1E6E-F183-4C38-BFC3-CA3E50B60FC3}" srcId="{1DAC617A-5F7E-43D8-94A4-260F8FBE6B6F}" destId="{F544DC94-A8C2-4583-BB18-CC6282759FF2}" srcOrd="2" destOrd="0" parTransId="{8FD65667-0A8E-4A42-A190-BFA29B714730}" sibTransId="{024084DC-8360-4785-A2E2-D0F9A0D13191}"/>
    <dgm:cxn modelId="{7EAB8882-00EA-4945-A1E7-E384D0296939}" type="presOf" srcId="{BE291DF5-9B17-464F-81B6-138C43AADA0F}" destId="{5E40046E-E02E-41A7-91C3-6568FC8EEA76}" srcOrd="0" destOrd="0" presId="urn:microsoft.com/office/officeart/2005/8/layout/rings+Icon"/>
    <dgm:cxn modelId="{512ED522-3D63-4506-A890-927EE7D804FC}" type="presOf" srcId="{BB5EA663-8C8B-4186-ADA7-AC00774ADBC8}" destId="{68809C3A-402E-4DF1-9085-22E8094C8FCE}" srcOrd="0" destOrd="0" presId="urn:microsoft.com/office/officeart/2005/8/layout/rings+Icon"/>
    <dgm:cxn modelId="{00C200D9-BDD6-4609-9203-EDB2A360D6C3}" srcId="{1DAC617A-5F7E-43D8-94A4-260F8FBE6B6F}" destId="{BE291DF5-9B17-464F-81B6-138C43AADA0F}" srcOrd="1" destOrd="0" parTransId="{EAB98AB1-3FC2-47C1-B367-CCB4F144EF58}" sibTransId="{8A4EBBD4-31E3-4AA1-AA74-3B6D963DA7A9}"/>
    <dgm:cxn modelId="{B422A384-E0C6-4374-91D9-FC891BF1F6BB}" type="presOf" srcId="{1DAC617A-5F7E-43D8-94A4-260F8FBE6B6F}" destId="{23CC1404-DBB0-45E0-8211-3D2CDDCB6552}" srcOrd="0" destOrd="0" presId="urn:microsoft.com/office/officeart/2005/8/layout/rings+Icon"/>
    <dgm:cxn modelId="{5E92EB1D-5FB6-4DFC-9091-2C3A06C5DA1E}" srcId="{1DAC617A-5F7E-43D8-94A4-260F8FBE6B6F}" destId="{BB5EA663-8C8B-4186-ADA7-AC00774ADBC8}" srcOrd="0" destOrd="0" parTransId="{3160FD3C-6DFD-4A01-A0F4-52F0BA0FF50C}" sibTransId="{31B593FD-A4DE-4B55-8E97-CB24FED8DA87}"/>
    <dgm:cxn modelId="{05F01726-5CE3-4763-8A97-F6B585B686CA}" type="presOf" srcId="{F544DC94-A8C2-4583-BB18-CC6282759FF2}" destId="{2E3781D4-2A49-45BD-BF8C-B10F6BA57F2A}" srcOrd="0" destOrd="0" presId="urn:microsoft.com/office/officeart/2005/8/layout/rings+Icon"/>
    <dgm:cxn modelId="{4E24DFD7-59A8-40FB-9F76-B94CD753E68D}" type="presParOf" srcId="{23CC1404-DBB0-45E0-8211-3D2CDDCB6552}" destId="{68809C3A-402E-4DF1-9085-22E8094C8FCE}" srcOrd="0" destOrd="0" presId="urn:microsoft.com/office/officeart/2005/8/layout/rings+Icon"/>
    <dgm:cxn modelId="{310E3ECA-9B85-4364-966B-EC50A4FD9B7B}" type="presParOf" srcId="{23CC1404-DBB0-45E0-8211-3D2CDDCB6552}" destId="{5E40046E-E02E-41A7-91C3-6568FC8EEA76}" srcOrd="1" destOrd="0" presId="urn:microsoft.com/office/officeart/2005/8/layout/rings+Icon"/>
    <dgm:cxn modelId="{5B406327-5692-4AE2-A70C-6D204C3E537D}" type="presParOf" srcId="{23CC1404-DBB0-45E0-8211-3D2CDDCB6552}" destId="{2E3781D4-2A49-45BD-BF8C-B10F6BA57F2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AC617A-5F7E-43D8-94A4-260F8FBE6B6F}" type="doc">
      <dgm:prSet loTypeId="urn:microsoft.com/office/officeart/2005/8/layout/rings+Icon" loCatId="relationship" qsTypeId="urn:microsoft.com/office/officeart/2005/8/quickstyle/3d7" qsCatId="3D" csTypeId="urn:microsoft.com/office/officeart/2005/8/colors/accent1_2" csCatId="accent1" phldr="1"/>
      <dgm:spPr/>
    </dgm:pt>
    <dgm:pt modelId="{BB5EA663-8C8B-4186-ADA7-AC00774ADBC8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60FD3C-6DFD-4A01-A0F4-52F0BA0FF50C}" type="parTrans" cxnId="{5E92EB1D-5FB6-4DFC-9091-2C3A06C5DA1E}">
      <dgm:prSet/>
      <dgm:spPr/>
      <dgm:t>
        <a:bodyPr/>
        <a:lstStyle/>
        <a:p>
          <a:endParaRPr lang="en-NZ"/>
        </a:p>
      </dgm:t>
    </dgm:pt>
    <dgm:pt modelId="{31B593FD-A4DE-4B55-8E97-CB24FED8DA87}" type="sibTrans" cxnId="{5E92EB1D-5FB6-4DFC-9091-2C3A06C5DA1E}">
      <dgm:prSet/>
      <dgm:spPr/>
      <dgm:t>
        <a:bodyPr/>
        <a:lstStyle/>
        <a:p>
          <a:endParaRPr lang="en-NZ"/>
        </a:p>
      </dgm:t>
    </dgm:pt>
    <dgm:pt modelId="{BE291DF5-9B17-464F-81B6-138C43AADA0F}">
      <dgm:prSet phldrT="[Text]" custT="1"/>
      <dgm:spPr/>
      <dgm:t>
        <a:bodyPr/>
        <a:lstStyle/>
        <a:p>
          <a:r>
            <a:rPr lang="en-NZ" sz="40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B98AB1-3FC2-47C1-B367-CCB4F144EF58}" type="parTrans" cxnId="{00C200D9-BDD6-4609-9203-EDB2A360D6C3}">
      <dgm:prSet/>
      <dgm:spPr/>
      <dgm:t>
        <a:bodyPr/>
        <a:lstStyle/>
        <a:p>
          <a:endParaRPr lang="en-NZ"/>
        </a:p>
      </dgm:t>
    </dgm:pt>
    <dgm:pt modelId="{8A4EBBD4-31E3-4AA1-AA74-3B6D963DA7A9}" type="sibTrans" cxnId="{00C200D9-BDD6-4609-9203-EDB2A360D6C3}">
      <dgm:prSet/>
      <dgm:spPr/>
      <dgm:t>
        <a:bodyPr/>
        <a:lstStyle/>
        <a:p>
          <a:endParaRPr lang="en-NZ"/>
        </a:p>
      </dgm:t>
    </dgm:pt>
    <dgm:pt modelId="{F544DC94-A8C2-4583-BB18-CC6282759FF2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gm:t>
    </dgm:pt>
    <dgm:pt modelId="{8FD65667-0A8E-4A42-A190-BFA29B714730}" type="parTrans" cxnId="{AB1B1E6E-F183-4C38-BFC3-CA3E50B60FC3}">
      <dgm:prSet/>
      <dgm:spPr/>
      <dgm:t>
        <a:bodyPr/>
        <a:lstStyle/>
        <a:p>
          <a:endParaRPr lang="en-NZ"/>
        </a:p>
      </dgm:t>
    </dgm:pt>
    <dgm:pt modelId="{024084DC-8360-4785-A2E2-D0F9A0D13191}" type="sibTrans" cxnId="{AB1B1E6E-F183-4C38-BFC3-CA3E50B60FC3}">
      <dgm:prSet/>
      <dgm:spPr/>
      <dgm:t>
        <a:bodyPr/>
        <a:lstStyle/>
        <a:p>
          <a:endParaRPr lang="en-NZ"/>
        </a:p>
      </dgm:t>
    </dgm:pt>
    <dgm:pt modelId="{23CC1404-DBB0-45E0-8211-3D2CDDCB6552}" type="pres">
      <dgm:prSet presAssocID="{1DAC617A-5F7E-43D8-94A4-260F8FBE6B6F}" presName="Name0" presStyleCnt="0">
        <dgm:presLayoutVars>
          <dgm:chMax val="7"/>
          <dgm:dir/>
          <dgm:resizeHandles val="exact"/>
        </dgm:presLayoutVars>
      </dgm:prSet>
      <dgm:spPr/>
    </dgm:pt>
    <dgm:pt modelId="{68809C3A-402E-4DF1-9085-22E8094C8FCE}" type="pres">
      <dgm:prSet presAssocID="{1DAC617A-5F7E-43D8-94A4-260F8FBE6B6F}" presName="ellipse1" presStyleLbl="vennNode1" presStyleIdx="0" presStyleCnt="3" custLinFactNeighborX="15048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E40046E-E02E-41A7-91C3-6568FC8EEA76}" type="pres">
      <dgm:prSet presAssocID="{1DAC617A-5F7E-43D8-94A4-260F8FBE6B6F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E3781D4-2A49-45BD-BF8C-B10F6BA57F2A}" type="pres">
      <dgm:prSet presAssocID="{1DAC617A-5F7E-43D8-94A4-260F8FBE6B6F}" presName="ellipse3" presStyleLbl="vennNode1" presStyleIdx="2" presStyleCnt="3" custLinFactNeighborX="-1980" custLinFactNeighborY="554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AB1B1E6E-F183-4C38-BFC3-CA3E50B60FC3}" srcId="{1DAC617A-5F7E-43D8-94A4-260F8FBE6B6F}" destId="{F544DC94-A8C2-4583-BB18-CC6282759FF2}" srcOrd="2" destOrd="0" parTransId="{8FD65667-0A8E-4A42-A190-BFA29B714730}" sibTransId="{024084DC-8360-4785-A2E2-D0F9A0D13191}"/>
    <dgm:cxn modelId="{C965E735-CC5B-4B29-B1D2-6E7A724D0198}" type="presOf" srcId="{F544DC94-A8C2-4583-BB18-CC6282759FF2}" destId="{2E3781D4-2A49-45BD-BF8C-B10F6BA57F2A}" srcOrd="0" destOrd="0" presId="urn:microsoft.com/office/officeart/2005/8/layout/rings+Icon"/>
    <dgm:cxn modelId="{EB4F4838-A031-4F5A-9AC5-7FFB15ACD718}" type="presOf" srcId="{BB5EA663-8C8B-4186-ADA7-AC00774ADBC8}" destId="{68809C3A-402E-4DF1-9085-22E8094C8FCE}" srcOrd="0" destOrd="0" presId="urn:microsoft.com/office/officeart/2005/8/layout/rings+Icon"/>
    <dgm:cxn modelId="{022417F9-CC8C-426F-B29B-F3CC1463D310}" type="presOf" srcId="{1DAC617A-5F7E-43D8-94A4-260F8FBE6B6F}" destId="{23CC1404-DBB0-45E0-8211-3D2CDDCB6552}" srcOrd="0" destOrd="0" presId="urn:microsoft.com/office/officeart/2005/8/layout/rings+Icon"/>
    <dgm:cxn modelId="{E01F7EF1-BE6E-4261-837C-E7470D197365}" type="presOf" srcId="{BE291DF5-9B17-464F-81B6-138C43AADA0F}" destId="{5E40046E-E02E-41A7-91C3-6568FC8EEA76}" srcOrd="0" destOrd="0" presId="urn:microsoft.com/office/officeart/2005/8/layout/rings+Icon"/>
    <dgm:cxn modelId="{00C200D9-BDD6-4609-9203-EDB2A360D6C3}" srcId="{1DAC617A-5F7E-43D8-94A4-260F8FBE6B6F}" destId="{BE291DF5-9B17-464F-81B6-138C43AADA0F}" srcOrd="1" destOrd="0" parTransId="{EAB98AB1-3FC2-47C1-B367-CCB4F144EF58}" sibTransId="{8A4EBBD4-31E3-4AA1-AA74-3B6D963DA7A9}"/>
    <dgm:cxn modelId="{5E92EB1D-5FB6-4DFC-9091-2C3A06C5DA1E}" srcId="{1DAC617A-5F7E-43D8-94A4-260F8FBE6B6F}" destId="{BB5EA663-8C8B-4186-ADA7-AC00774ADBC8}" srcOrd="0" destOrd="0" parTransId="{3160FD3C-6DFD-4A01-A0F4-52F0BA0FF50C}" sibTransId="{31B593FD-A4DE-4B55-8E97-CB24FED8DA87}"/>
    <dgm:cxn modelId="{0950301D-A4A0-43E5-A18B-984E941E488B}" type="presParOf" srcId="{23CC1404-DBB0-45E0-8211-3D2CDDCB6552}" destId="{68809C3A-402E-4DF1-9085-22E8094C8FCE}" srcOrd="0" destOrd="0" presId="urn:microsoft.com/office/officeart/2005/8/layout/rings+Icon"/>
    <dgm:cxn modelId="{C5E9C5AE-2851-4250-960B-B3B0A0FAB1FA}" type="presParOf" srcId="{23CC1404-DBB0-45E0-8211-3D2CDDCB6552}" destId="{5E40046E-E02E-41A7-91C3-6568FC8EEA76}" srcOrd="1" destOrd="0" presId="urn:microsoft.com/office/officeart/2005/8/layout/rings+Icon"/>
    <dgm:cxn modelId="{F98A5832-E46A-48B8-B869-4CE5A8978439}" type="presParOf" srcId="{23CC1404-DBB0-45E0-8211-3D2CDDCB6552}" destId="{2E3781D4-2A49-45BD-BF8C-B10F6BA57F2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AC617A-5F7E-43D8-94A4-260F8FBE6B6F}" type="doc">
      <dgm:prSet loTypeId="urn:microsoft.com/office/officeart/2005/8/layout/rings+Icon" loCatId="relationship" qsTypeId="urn:microsoft.com/office/officeart/2005/8/quickstyle/3d7" qsCatId="3D" csTypeId="urn:microsoft.com/office/officeart/2005/8/colors/accent1_2" csCatId="accent1" phldr="1"/>
      <dgm:spPr/>
    </dgm:pt>
    <dgm:pt modelId="{BB5EA663-8C8B-4186-ADA7-AC00774ADBC8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60FD3C-6DFD-4A01-A0F4-52F0BA0FF50C}" type="parTrans" cxnId="{5E92EB1D-5FB6-4DFC-9091-2C3A06C5DA1E}">
      <dgm:prSet/>
      <dgm:spPr/>
      <dgm:t>
        <a:bodyPr/>
        <a:lstStyle/>
        <a:p>
          <a:endParaRPr lang="en-NZ"/>
        </a:p>
      </dgm:t>
    </dgm:pt>
    <dgm:pt modelId="{31B593FD-A4DE-4B55-8E97-CB24FED8DA87}" type="sibTrans" cxnId="{5E92EB1D-5FB6-4DFC-9091-2C3A06C5DA1E}">
      <dgm:prSet/>
      <dgm:spPr/>
      <dgm:t>
        <a:bodyPr/>
        <a:lstStyle/>
        <a:p>
          <a:endParaRPr lang="en-NZ"/>
        </a:p>
      </dgm:t>
    </dgm:pt>
    <dgm:pt modelId="{BE291DF5-9B17-464F-81B6-138C43AADA0F}">
      <dgm:prSet phldrT="[Text]" custT="1"/>
      <dgm:spPr/>
      <dgm:t>
        <a:bodyPr/>
        <a:lstStyle/>
        <a:p>
          <a:r>
            <a:rPr lang="en-NZ" sz="40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B98AB1-3FC2-47C1-B367-CCB4F144EF58}" type="parTrans" cxnId="{00C200D9-BDD6-4609-9203-EDB2A360D6C3}">
      <dgm:prSet/>
      <dgm:spPr/>
      <dgm:t>
        <a:bodyPr/>
        <a:lstStyle/>
        <a:p>
          <a:endParaRPr lang="en-NZ"/>
        </a:p>
      </dgm:t>
    </dgm:pt>
    <dgm:pt modelId="{8A4EBBD4-31E3-4AA1-AA74-3B6D963DA7A9}" type="sibTrans" cxnId="{00C200D9-BDD6-4609-9203-EDB2A360D6C3}">
      <dgm:prSet/>
      <dgm:spPr/>
      <dgm:t>
        <a:bodyPr/>
        <a:lstStyle/>
        <a:p>
          <a:endParaRPr lang="en-NZ"/>
        </a:p>
      </dgm:t>
    </dgm:pt>
    <dgm:pt modelId="{F544DC94-A8C2-4583-BB18-CC6282759FF2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gm:t>
    </dgm:pt>
    <dgm:pt modelId="{8FD65667-0A8E-4A42-A190-BFA29B714730}" type="parTrans" cxnId="{AB1B1E6E-F183-4C38-BFC3-CA3E50B60FC3}">
      <dgm:prSet/>
      <dgm:spPr/>
      <dgm:t>
        <a:bodyPr/>
        <a:lstStyle/>
        <a:p>
          <a:endParaRPr lang="en-NZ"/>
        </a:p>
      </dgm:t>
    </dgm:pt>
    <dgm:pt modelId="{024084DC-8360-4785-A2E2-D0F9A0D13191}" type="sibTrans" cxnId="{AB1B1E6E-F183-4C38-BFC3-CA3E50B60FC3}">
      <dgm:prSet/>
      <dgm:spPr/>
      <dgm:t>
        <a:bodyPr/>
        <a:lstStyle/>
        <a:p>
          <a:endParaRPr lang="en-NZ"/>
        </a:p>
      </dgm:t>
    </dgm:pt>
    <dgm:pt modelId="{23CC1404-DBB0-45E0-8211-3D2CDDCB6552}" type="pres">
      <dgm:prSet presAssocID="{1DAC617A-5F7E-43D8-94A4-260F8FBE6B6F}" presName="Name0" presStyleCnt="0">
        <dgm:presLayoutVars>
          <dgm:chMax val="7"/>
          <dgm:dir/>
          <dgm:resizeHandles val="exact"/>
        </dgm:presLayoutVars>
      </dgm:prSet>
      <dgm:spPr/>
    </dgm:pt>
    <dgm:pt modelId="{68809C3A-402E-4DF1-9085-22E8094C8FCE}" type="pres">
      <dgm:prSet presAssocID="{1DAC617A-5F7E-43D8-94A4-260F8FBE6B6F}" presName="ellipse1" presStyleLbl="vennNode1" presStyleIdx="0" presStyleCnt="3" custLinFactNeighborX="15048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E40046E-E02E-41A7-91C3-6568FC8EEA76}" type="pres">
      <dgm:prSet presAssocID="{1DAC617A-5F7E-43D8-94A4-260F8FBE6B6F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E3781D4-2A49-45BD-BF8C-B10F6BA57F2A}" type="pres">
      <dgm:prSet presAssocID="{1DAC617A-5F7E-43D8-94A4-260F8FBE6B6F}" presName="ellipse3" presStyleLbl="vennNode1" presStyleIdx="2" presStyleCnt="3" custLinFactNeighborX="-1980" custLinFactNeighborY="554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5E92EB1D-5FB6-4DFC-9091-2C3A06C5DA1E}" srcId="{1DAC617A-5F7E-43D8-94A4-260F8FBE6B6F}" destId="{BB5EA663-8C8B-4186-ADA7-AC00774ADBC8}" srcOrd="0" destOrd="0" parTransId="{3160FD3C-6DFD-4A01-A0F4-52F0BA0FF50C}" sibTransId="{31B593FD-A4DE-4B55-8E97-CB24FED8DA87}"/>
    <dgm:cxn modelId="{B2FAE64D-1257-4FF5-A7EB-641462667CF2}" type="presOf" srcId="{1DAC617A-5F7E-43D8-94A4-260F8FBE6B6F}" destId="{23CC1404-DBB0-45E0-8211-3D2CDDCB6552}" srcOrd="0" destOrd="0" presId="urn:microsoft.com/office/officeart/2005/8/layout/rings+Icon"/>
    <dgm:cxn modelId="{B47E5188-D989-4940-9040-04997195B206}" type="presOf" srcId="{BE291DF5-9B17-464F-81B6-138C43AADA0F}" destId="{5E40046E-E02E-41A7-91C3-6568FC8EEA76}" srcOrd="0" destOrd="0" presId="urn:microsoft.com/office/officeart/2005/8/layout/rings+Icon"/>
    <dgm:cxn modelId="{312AEB1D-6B09-48D2-9636-21CEE670D480}" type="presOf" srcId="{F544DC94-A8C2-4583-BB18-CC6282759FF2}" destId="{2E3781D4-2A49-45BD-BF8C-B10F6BA57F2A}" srcOrd="0" destOrd="0" presId="urn:microsoft.com/office/officeart/2005/8/layout/rings+Icon"/>
    <dgm:cxn modelId="{00C200D9-BDD6-4609-9203-EDB2A360D6C3}" srcId="{1DAC617A-5F7E-43D8-94A4-260F8FBE6B6F}" destId="{BE291DF5-9B17-464F-81B6-138C43AADA0F}" srcOrd="1" destOrd="0" parTransId="{EAB98AB1-3FC2-47C1-B367-CCB4F144EF58}" sibTransId="{8A4EBBD4-31E3-4AA1-AA74-3B6D963DA7A9}"/>
    <dgm:cxn modelId="{AB1B1E6E-F183-4C38-BFC3-CA3E50B60FC3}" srcId="{1DAC617A-5F7E-43D8-94A4-260F8FBE6B6F}" destId="{F544DC94-A8C2-4583-BB18-CC6282759FF2}" srcOrd="2" destOrd="0" parTransId="{8FD65667-0A8E-4A42-A190-BFA29B714730}" sibTransId="{024084DC-8360-4785-A2E2-D0F9A0D13191}"/>
    <dgm:cxn modelId="{FE957499-7DE0-45D1-A418-66F0D238E457}" type="presOf" srcId="{BB5EA663-8C8B-4186-ADA7-AC00774ADBC8}" destId="{68809C3A-402E-4DF1-9085-22E8094C8FCE}" srcOrd="0" destOrd="0" presId="urn:microsoft.com/office/officeart/2005/8/layout/rings+Icon"/>
    <dgm:cxn modelId="{511288C4-13AD-445E-88FA-B546438CFEE3}" type="presParOf" srcId="{23CC1404-DBB0-45E0-8211-3D2CDDCB6552}" destId="{68809C3A-402E-4DF1-9085-22E8094C8FCE}" srcOrd="0" destOrd="0" presId="urn:microsoft.com/office/officeart/2005/8/layout/rings+Icon"/>
    <dgm:cxn modelId="{EAC21E51-C478-4085-BFDB-8B9525E31D77}" type="presParOf" srcId="{23CC1404-DBB0-45E0-8211-3D2CDDCB6552}" destId="{5E40046E-E02E-41A7-91C3-6568FC8EEA76}" srcOrd="1" destOrd="0" presId="urn:microsoft.com/office/officeart/2005/8/layout/rings+Icon"/>
    <dgm:cxn modelId="{636B0CBD-0F4F-4201-86C8-425FE140ED21}" type="presParOf" srcId="{23CC1404-DBB0-45E0-8211-3D2CDDCB6552}" destId="{2E3781D4-2A49-45BD-BF8C-B10F6BA57F2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AC617A-5F7E-43D8-94A4-260F8FBE6B6F}" type="doc">
      <dgm:prSet loTypeId="urn:microsoft.com/office/officeart/2005/8/layout/rings+Icon" loCatId="relationship" qsTypeId="urn:microsoft.com/office/officeart/2005/8/quickstyle/3d7" qsCatId="3D" csTypeId="urn:microsoft.com/office/officeart/2005/8/colors/accent1_2" csCatId="accent1" phldr="1"/>
      <dgm:spPr/>
    </dgm:pt>
    <dgm:pt modelId="{BB5EA663-8C8B-4186-ADA7-AC00774ADBC8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60FD3C-6DFD-4A01-A0F4-52F0BA0FF50C}" type="parTrans" cxnId="{5E92EB1D-5FB6-4DFC-9091-2C3A06C5DA1E}">
      <dgm:prSet/>
      <dgm:spPr/>
      <dgm:t>
        <a:bodyPr/>
        <a:lstStyle/>
        <a:p>
          <a:endParaRPr lang="en-NZ"/>
        </a:p>
      </dgm:t>
    </dgm:pt>
    <dgm:pt modelId="{31B593FD-A4DE-4B55-8E97-CB24FED8DA87}" type="sibTrans" cxnId="{5E92EB1D-5FB6-4DFC-9091-2C3A06C5DA1E}">
      <dgm:prSet/>
      <dgm:spPr/>
      <dgm:t>
        <a:bodyPr/>
        <a:lstStyle/>
        <a:p>
          <a:endParaRPr lang="en-NZ"/>
        </a:p>
      </dgm:t>
    </dgm:pt>
    <dgm:pt modelId="{BE291DF5-9B17-464F-81B6-138C43AADA0F}">
      <dgm:prSet phldrT="[Text]" custT="1"/>
      <dgm:spPr/>
      <dgm:t>
        <a:bodyPr/>
        <a:lstStyle/>
        <a:p>
          <a:r>
            <a:rPr lang="en-NZ" sz="40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B98AB1-3FC2-47C1-B367-CCB4F144EF58}" type="parTrans" cxnId="{00C200D9-BDD6-4609-9203-EDB2A360D6C3}">
      <dgm:prSet/>
      <dgm:spPr/>
      <dgm:t>
        <a:bodyPr/>
        <a:lstStyle/>
        <a:p>
          <a:endParaRPr lang="en-NZ"/>
        </a:p>
      </dgm:t>
    </dgm:pt>
    <dgm:pt modelId="{8A4EBBD4-31E3-4AA1-AA74-3B6D963DA7A9}" type="sibTrans" cxnId="{00C200D9-BDD6-4609-9203-EDB2A360D6C3}">
      <dgm:prSet/>
      <dgm:spPr/>
      <dgm:t>
        <a:bodyPr/>
        <a:lstStyle/>
        <a:p>
          <a:endParaRPr lang="en-NZ"/>
        </a:p>
      </dgm:t>
    </dgm:pt>
    <dgm:pt modelId="{F544DC94-A8C2-4583-BB18-CC6282759FF2}">
      <dgm:prSet phldrT="[Text]" custT="1"/>
      <dgm:spPr/>
      <dgm:t>
        <a:bodyPr/>
        <a:lstStyle/>
        <a:p>
          <a:r>
            <a:rPr lang="en-NZ" sz="40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gm:t>
    </dgm:pt>
    <dgm:pt modelId="{8FD65667-0A8E-4A42-A190-BFA29B714730}" type="parTrans" cxnId="{AB1B1E6E-F183-4C38-BFC3-CA3E50B60FC3}">
      <dgm:prSet/>
      <dgm:spPr/>
      <dgm:t>
        <a:bodyPr/>
        <a:lstStyle/>
        <a:p>
          <a:endParaRPr lang="en-NZ"/>
        </a:p>
      </dgm:t>
    </dgm:pt>
    <dgm:pt modelId="{024084DC-8360-4785-A2E2-D0F9A0D13191}" type="sibTrans" cxnId="{AB1B1E6E-F183-4C38-BFC3-CA3E50B60FC3}">
      <dgm:prSet/>
      <dgm:spPr/>
      <dgm:t>
        <a:bodyPr/>
        <a:lstStyle/>
        <a:p>
          <a:endParaRPr lang="en-NZ"/>
        </a:p>
      </dgm:t>
    </dgm:pt>
    <dgm:pt modelId="{23CC1404-DBB0-45E0-8211-3D2CDDCB6552}" type="pres">
      <dgm:prSet presAssocID="{1DAC617A-5F7E-43D8-94A4-260F8FBE6B6F}" presName="Name0" presStyleCnt="0">
        <dgm:presLayoutVars>
          <dgm:chMax val="7"/>
          <dgm:dir/>
          <dgm:resizeHandles val="exact"/>
        </dgm:presLayoutVars>
      </dgm:prSet>
      <dgm:spPr/>
    </dgm:pt>
    <dgm:pt modelId="{68809C3A-402E-4DF1-9085-22E8094C8FCE}" type="pres">
      <dgm:prSet presAssocID="{1DAC617A-5F7E-43D8-94A4-260F8FBE6B6F}" presName="ellipse1" presStyleLbl="vennNode1" presStyleIdx="0" presStyleCnt="3" custLinFactNeighborX="15048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E40046E-E02E-41A7-91C3-6568FC8EEA76}" type="pres">
      <dgm:prSet presAssocID="{1DAC617A-5F7E-43D8-94A4-260F8FBE6B6F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E3781D4-2A49-45BD-BF8C-B10F6BA57F2A}" type="pres">
      <dgm:prSet presAssocID="{1DAC617A-5F7E-43D8-94A4-260F8FBE6B6F}" presName="ellipse3" presStyleLbl="vennNode1" presStyleIdx="2" presStyleCnt="3" custLinFactNeighborX="-1980" custLinFactNeighborY="554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AB1B1E6E-F183-4C38-BFC3-CA3E50B60FC3}" srcId="{1DAC617A-5F7E-43D8-94A4-260F8FBE6B6F}" destId="{F544DC94-A8C2-4583-BB18-CC6282759FF2}" srcOrd="2" destOrd="0" parTransId="{8FD65667-0A8E-4A42-A190-BFA29B714730}" sibTransId="{024084DC-8360-4785-A2E2-D0F9A0D13191}"/>
    <dgm:cxn modelId="{FC957E74-FC96-489C-9E3C-1F363610E1D1}" type="presOf" srcId="{1DAC617A-5F7E-43D8-94A4-260F8FBE6B6F}" destId="{23CC1404-DBB0-45E0-8211-3D2CDDCB6552}" srcOrd="0" destOrd="0" presId="urn:microsoft.com/office/officeart/2005/8/layout/rings+Icon"/>
    <dgm:cxn modelId="{A2125BE7-D113-457D-976C-4A339E6DBCF3}" type="presOf" srcId="{BE291DF5-9B17-464F-81B6-138C43AADA0F}" destId="{5E40046E-E02E-41A7-91C3-6568FC8EEA76}" srcOrd="0" destOrd="0" presId="urn:microsoft.com/office/officeart/2005/8/layout/rings+Icon"/>
    <dgm:cxn modelId="{00C200D9-BDD6-4609-9203-EDB2A360D6C3}" srcId="{1DAC617A-5F7E-43D8-94A4-260F8FBE6B6F}" destId="{BE291DF5-9B17-464F-81B6-138C43AADA0F}" srcOrd="1" destOrd="0" parTransId="{EAB98AB1-3FC2-47C1-B367-CCB4F144EF58}" sibTransId="{8A4EBBD4-31E3-4AA1-AA74-3B6D963DA7A9}"/>
    <dgm:cxn modelId="{5E92EB1D-5FB6-4DFC-9091-2C3A06C5DA1E}" srcId="{1DAC617A-5F7E-43D8-94A4-260F8FBE6B6F}" destId="{BB5EA663-8C8B-4186-ADA7-AC00774ADBC8}" srcOrd="0" destOrd="0" parTransId="{3160FD3C-6DFD-4A01-A0F4-52F0BA0FF50C}" sibTransId="{31B593FD-A4DE-4B55-8E97-CB24FED8DA87}"/>
    <dgm:cxn modelId="{563980A7-61A0-4BE2-9789-28120872124E}" type="presOf" srcId="{BB5EA663-8C8B-4186-ADA7-AC00774ADBC8}" destId="{68809C3A-402E-4DF1-9085-22E8094C8FCE}" srcOrd="0" destOrd="0" presId="urn:microsoft.com/office/officeart/2005/8/layout/rings+Icon"/>
    <dgm:cxn modelId="{4118086A-B712-4F0E-95AB-79F78BF8B99D}" type="presOf" srcId="{F544DC94-A8C2-4583-BB18-CC6282759FF2}" destId="{2E3781D4-2A49-45BD-BF8C-B10F6BA57F2A}" srcOrd="0" destOrd="0" presId="urn:microsoft.com/office/officeart/2005/8/layout/rings+Icon"/>
    <dgm:cxn modelId="{62B13BDC-4AEC-4804-859D-905FB66F8693}" type="presParOf" srcId="{23CC1404-DBB0-45E0-8211-3D2CDDCB6552}" destId="{68809C3A-402E-4DF1-9085-22E8094C8FCE}" srcOrd="0" destOrd="0" presId="urn:microsoft.com/office/officeart/2005/8/layout/rings+Icon"/>
    <dgm:cxn modelId="{55333018-2C4B-4D86-9AFE-346CF62142D4}" type="presParOf" srcId="{23CC1404-DBB0-45E0-8211-3D2CDDCB6552}" destId="{5E40046E-E02E-41A7-91C3-6568FC8EEA76}" srcOrd="1" destOrd="0" presId="urn:microsoft.com/office/officeart/2005/8/layout/rings+Icon"/>
    <dgm:cxn modelId="{45D176E3-DD1E-45AF-A4CD-09D3F09E50F4}" type="presParOf" srcId="{23CC1404-DBB0-45E0-8211-3D2CDDCB6552}" destId="{2E3781D4-2A49-45BD-BF8C-B10F6BA57F2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09C3A-402E-4DF1-9085-22E8094C8FCE}">
      <dsp:nvSpPr>
        <dsp:cNvPr id="0" name=""/>
        <dsp:cNvSpPr/>
      </dsp:nvSpPr>
      <dsp:spPr>
        <a:xfrm>
          <a:off x="530349" y="82821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4000" kern="12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483" y="598948"/>
        <a:ext cx="2492118" cy="2492082"/>
      </dsp:txXfrm>
    </dsp:sp>
    <dsp:sp modelId="{5E40046E-E02E-41A7-91C3-6568FC8EEA76}">
      <dsp:nvSpPr>
        <dsp:cNvPr id="0" name=""/>
        <dsp:cNvSpPr/>
      </dsp:nvSpPr>
      <dsp:spPr>
        <a:xfrm>
          <a:off x="1814033" y="2433358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4000" kern="12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30167" y="2949485"/>
        <a:ext cx="2492118" cy="2492082"/>
      </dsp:txXfrm>
    </dsp:sp>
    <dsp:sp modelId="{2E3781D4-2A49-45BD-BF8C-B10F6BA57F2A}">
      <dsp:nvSpPr>
        <dsp:cNvPr id="0" name=""/>
        <dsp:cNvSpPr/>
      </dsp:nvSpPr>
      <dsp:spPr>
        <a:xfrm>
          <a:off x="3556138" y="278210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4000" kern="1200" dirty="0" smtClean="0">
            <a:solidFill>
              <a:srgbClr val="CC33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72272" y="794337"/>
        <a:ext cx="2492118" cy="2492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09C3A-402E-4DF1-9085-22E8094C8FCE}">
      <dsp:nvSpPr>
        <dsp:cNvPr id="0" name=""/>
        <dsp:cNvSpPr/>
      </dsp:nvSpPr>
      <dsp:spPr>
        <a:xfrm>
          <a:off x="530349" y="82821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kern="12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483" y="598948"/>
        <a:ext cx="2492118" cy="2492082"/>
      </dsp:txXfrm>
    </dsp:sp>
    <dsp:sp modelId="{5E40046E-E02E-41A7-91C3-6568FC8EEA76}">
      <dsp:nvSpPr>
        <dsp:cNvPr id="0" name=""/>
        <dsp:cNvSpPr/>
      </dsp:nvSpPr>
      <dsp:spPr>
        <a:xfrm>
          <a:off x="1814033" y="2433358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kern="12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30167" y="2949485"/>
        <a:ext cx="2492118" cy="2492082"/>
      </dsp:txXfrm>
    </dsp:sp>
    <dsp:sp modelId="{2E3781D4-2A49-45BD-BF8C-B10F6BA57F2A}">
      <dsp:nvSpPr>
        <dsp:cNvPr id="0" name=""/>
        <dsp:cNvSpPr/>
      </dsp:nvSpPr>
      <dsp:spPr>
        <a:xfrm>
          <a:off x="3556138" y="278210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sp:txBody>
      <dsp:txXfrm>
        <a:off x="4072272" y="794337"/>
        <a:ext cx="2492118" cy="2492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09C3A-402E-4DF1-9085-22E8094C8FCE}">
      <dsp:nvSpPr>
        <dsp:cNvPr id="0" name=""/>
        <dsp:cNvSpPr/>
      </dsp:nvSpPr>
      <dsp:spPr>
        <a:xfrm>
          <a:off x="530349" y="82821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kern="12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483" y="598948"/>
        <a:ext cx="2492118" cy="2492082"/>
      </dsp:txXfrm>
    </dsp:sp>
    <dsp:sp modelId="{5E40046E-E02E-41A7-91C3-6568FC8EEA76}">
      <dsp:nvSpPr>
        <dsp:cNvPr id="0" name=""/>
        <dsp:cNvSpPr/>
      </dsp:nvSpPr>
      <dsp:spPr>
        <a:xfrm>
          <a:off x="1814033" y="2433358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kern="12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30167" y="2949485"/>
        <a:ext cx="2492118" cy="2492082"/>
      </dsp:txXfrm>
    </dsp:sp>
    <dsp:sp modelId="{2E3781D4-2A49-45BD-BF8C-B10F6BA57F2A}">
      <dsp:nvSpPr>
        <dsp:cNvPr id="0" name=""/>
        <dsp:cNvSpPr/>
      </dsp:nvSpPr>
      <dsp:spPr>
        <a:xfrm>
          <a:off x="3556138" y="278210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sp:txBody>
      <dsp:txXfrm>
        <a:off x="4072272" y="794337"/>
        <a:ext cx="2492118" cy="24920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09C3A-402E-4DF1-9085-22E8094C8FCE}">
      <dsp:nvSpPr>
        <dsp:cNvPr id="0" name=""/>
        <dsp:cNvSpPr/>
      </dsp:nvSpPr>
      <dsp:spPr>
        <a:xfrm>
          <a:off x="530349" y="82821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kern="12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483" y="598948"/>
        <a:ext cx="2492118" cy="2492082"/>
      </dsp:txXfrm>
    </dsp:sp>
    <dsp:sp modelId="{5E40046E-E02E-41A7-91C3-6568FC8EEA76}">
      <dsp:nvSpPr>
        <dsp:cNvPr id="0" name=""/>
        <dsp:cNvSpPr/>
      </dsp:nvSpPr>
      <dsp:spPr>
        <a:xfrm>
          <a:off x="1814033" y="2433358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kern="12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30167" y="2949485"/>
        <a:ext cx="2492118" cy="2492082"/>
      </dsp:txXfrm>
    </dsp:sp>
    <dsp:sp modelId="{2E3781D4-2A49-45BD-BF8C-B10F6BA57F2A}">
      <dsp:nvSpPr>
        <dsp:cNvPr id="0" name=""/>
        <dsp:cNvSpPr/>
      </dsp:nvSpPr>
      <dsp:spPr>
        <a:xfrm>
          <a:off x="3556138" y="278210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sp:txBody>
      <dsp:txXfrm>
        <a:off x="4072272" y="794337"/>
        <a:ext cx="2492118" cy="24920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09C3A-402E-4DF1-9085-22E8094C8FCE}">
      <dsp:nvSpPr>
        <dsp:cNvPr id="0" name=""/>
        <dsp:cNvSpPr/>
      </dsp:nvSpPr>
      <dsp:spPr>
        <a:xfrm>
          <a:off x="530349" y="82821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Language</a:t>
          </a:r>
          <a:endParaRPr lang="en-NZ" sz="4000" kern="1200" dirty="0">
            <a:solidFill>
              <a:srgbClr val="CC00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46483" y="598948"/>
        <a:ext cx="2492118" cy="2492082"/>
      </dsp:txXfrm>
    </dsp:sp>
    <dsp:sp modelId="{5E40046E-E02E-41A7-91C3-6568FC8EEA76}">
      <dsp:nvSpPr>
        <dsp:cNvPr id="0" name=""/>
        <dsp:cNvSpPr/>
      </dsp:nvSpPr>
      <dsp:spPr>
        <a:xfrm>
          <a:off x="1814033" y="2433358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Symbols</a:t>
          </a:r>
          <a:endParaRPr lang="en-NZ" sz="4000" kern="1200" dirty="0">
            <a:solidFill>
              <a:schemeClr val="accent6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30167" y="2949485"/>
        <a:ext cx="2492118" cy="2492082"/>
      </dsp:txXfrm>
    </dsp:sp>
    <dsp:sp modelId="{2E3781D4-2A49-45BD-BF8C-B10F6BA57F2A}">
      <dsp:nvSpPr>
        <dsp:cNvPr id="0" name=""/>
        <dsp:cNvSpPr/>
      </dsp:nvSpPr>
      <dsp:spPr>
        <a:xfrm>
          <a:off x="3556138" y="278210"/>
          <a:ext cx="3524386" cy="35243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4000" kern="1200" dirty="0" smtClean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Diagrams</a:t>
          </a:r>
        </a:p>
      </dsp:txBody>
      <dsp:txXfrm>
        <a:off x="4072272" y="794337"/>
        <a:ext cx="2492118" cy="2492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41F07F5-86D0-4555-942A-FA362A4684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6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noProof="0" smtClean="0"/>
              <a:t>Click to edit Master text styles</a:t>
            </a:r>
          </a:p>
          <a:p>
            <a:pPr lvl="1"/>
            <a:r>
              <a:rPr lang="en-NZ" noProof="0" smtClean="0"/>
              <a:t>Second level</a:t>
            </a:r>
          </a:p>
          <a:p>
            <a:pPr lvl="2"/>
            <a:r>
              <a:rPr lang="en-NZ" noProof="0" smtClean="0"/>
              <a:t>Third level</a:t>
            </a:r>
          </a:p>
          <a:p>
            <a:pPr lvl="3"/>
            <a:r>
              <a:rPr lang="en-NZ" noProof="0" smtClean="0"/>
              <a:t>Fourth level</a:t>
            </a:r>
          </a:p>
          <a:p>
            <a:pPr lvl="4"/>
            <a:r>
              <a:rPr lang="en-NZ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E961377-8E69-4540-896C-154006BA984D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732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10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9pPr>
          </a:lstStyle>
          <a:p>
            <a:pPr eaLnBrk="1" hangingPunct="1"/>
            <a:fld id="{0DBFA726-E9DC-4C42-B507-8101A239E118}" type="slidenum">
              <a:rPr lang="en-US" altLang="en-US" sz="1200" smtClean="0">
                <a:latin typeface="Times New Roman" pitchFamily="18" charset="0"/>
              </a:rPr>
              <a:pPr eaLnBrk="1" hangingPunct="1"/>
              <a:t>100</a:t>
            </a:fld>
            <a:endParaRPr lang="en-US" altLang="en-US" sz="1200" smtClean="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101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2B0EE1-51DC-449A-85D6-44890DFC2320}" type="slidenum">
              <a:rPr lang="en-NZ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102</a:t>
            </a:fld>
            <a:endParaRPr lang="en-NZ" altLang="en-US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2B0EE1-51DC-449A-85D6-44890DFC2320}" type="slidenum">
              <a:rPr lang="en-NZ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103</a:t>
            </a:fld>
            <a:endParaRPr lang="en-NZ" altLang="en-US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C3266F-713D-4E9B-B0EA-1398E66BFC0E}" type="slidenum">
              <a:rPr lang="en-NZ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104</a:t>
            </a:fld>
            <a:endParaRPr lang="en-NZ" altLang="en-US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C3266F-713D-4E9B-B0EA-1398E66BFC0E}" type="slidenum">
              <a:rPr lang="en-NZ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105</a:t>
            </a:fld>
            <a:endParaRPr lang="en-NZ" altLang="en-US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9013B7-DBA5-434B-B3A6-38BB21A40C52}" type="slidenum">
              <a:rPr lang="en-NZ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106</a:t>
            </a:fld>
            <a:endParaRPr lang="en-NZ" altLang="en-US" smtClean="0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BA14FD-7A21-42E1-AF0D-E6FBD20AA12A}" type="slidenum">
              <a:rPr lang="en-NZ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107</a:t>
            </a:fld>
            <a:endParaRPr lang="en-NZ" altLang="en-US" smtClean="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2A9884-FF4C-4CD6-9FCC-A7C78F4328E1}" type="slidenum">
              <a:rPr lang="en-NZ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108</a:t>
            </a:fld>
            <a:endParaRPr lang="en-NZ" altLang="en-US" smtClean="0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109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998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110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111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112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113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605DDF-EDE7-458E-8F38-5DFF00F1F99E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114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605DDF-EDE7-458E-8F38-5DFF00F1F99E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115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116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222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4A09B9-DCE5-4372-A2AB-7B1FCDD4BD02}" type="slidenum">
              <a:rPr lang="en-NZ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NZ" altLang="en-US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11487A-0D22-4F54-9901-C8DCEBCAB349}" type="slidenum">
              <a:rPr lang="en-NZ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NZ" altLang="en-US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15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baseline="0" dirty="0" smtClean="0"/>
              <a:t> </a:t>
            </a:r>
            <a:endParaRPr lang="en-NZ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16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17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18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19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95FE60-7471-4247-95BF-66EDB02C28FE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20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23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24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25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26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27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28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29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3</a:t>
            </a:fld>
            <a:endParaRPr lang="en-NZ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30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33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34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35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36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37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38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39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</a:t>
            </a:fld>
            <a:endParaRPr lang="en-NZ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40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43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89697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44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0348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45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3509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46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47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48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49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5</a:t>
            </a:fld>
            <a:endParaRPr lang="en-NZ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baseline="0" dirty="0" smtClean="0"/>
              <a:t>?</a:t>
            </a:r>
            <a:endParaRPr lang="en-NZ" alt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50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51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52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15894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53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28364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54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55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24098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56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1746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26D9E9-7EED-451B-A2F1-C985E48580F0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58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51088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2E8833-65F5-405E-AA18-EC478116F6CB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59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6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B972CD-9153-43B7-A79F-606FE7509527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72588B-0DBB-40EC-9A06-5D65078032F7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61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0C31D7-9EE6-4AF6-90FB-51E7B88DF7ED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62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880DE6-1202-449D-A66F-543FB8B20BCA}" type="slidenum">
              <a:rPr lang="en-NZ" altLang="en-US"/>
              <a:pPr algn="r" eaLnBrk="1" hangingPunct="1">
                <a:spcBef>
                  <a:spcPct val="0"/>
                </a:spcBef>
              </a:pPr>
              <a:t>63</a:t>
            </a:fld>
            <a:endParaRPr lang="en-NZ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880DE6-1202-449D-A66F-543FB8B20BCA}" type="slidenum">
              <a:rPr lang="en-NZ" altLang="en-US"/>
              <a:pPr algn="r" eaLnBrk="1" hangingPunct="1">
                <a:spcBef>
                  <a:spcPct val="0"/>
                </a:spcBef>
              </a:pPr>
              <a:t>64</a:t>
            </a:fld>
            <a:endParaRPr lang="en-NZ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2E8833-65F5-405E-AA18-EC478116F6CB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65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66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80020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68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07249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69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4457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73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74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75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76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77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78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805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615BB267-0B1E-41DE-98DC-246560CFFAFB}" type="slidenum">
              <a:rPr lang="en-NZ" altLang="en-US" sz="12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79</a:t>
            </a:fld>
            <a:endParaRPr lang="en-NZ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8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95317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81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82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83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150360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13266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21793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8839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35379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89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573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r" eaLnBrk="1" hangingPunct="1"/>
            <a:fld id="{5F0ADE62-D1CE-4327-B32D-0A241DFE1FEC}" type="slidenum">
              <a:rPr lang="en-NZ" altLang="en-US" sz="1200">
                <a:latin typeface="Times New Roman" pitchFamily="18" charset="0"/>
              </a:rPr>
              <a:pPr algn="r" eaLnBrk="1" hangingPunct="1"/>
              <a:t>9</a:t>
            </a:fld>
            <a:endParaRPr lang="en-NZ" altLang="en-US" sz="1200"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DC3E01-1B52-4EE8-B7A7-07FB9C5589D0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90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6AA87B-ED3F-4186-A6AD-B3E074EA74BB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91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dirty="0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5E877F-271D-4251-A2D1-ABDD34B30422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92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D5FBDF-BBD4-47EA-A1F3-6CC1C9857D2F}" type="slidenum">
              <a:rPr lang="en-NZ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93</a:t>
            </a:fld>
            <a:endParaRPr lang="en-NZ" alt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NZ" alt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94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981102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95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44678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96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31765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97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75806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98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008092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961377-8E69-4540-896C-154006BA984D}" type="slidenum">
              <a:rPr lang="en-NZ" smtClean="0"/>
              <a:pPr>
                <a:defRPr/>
              </a:pPr>
              <a:t>99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898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B88FE-7BEB-4546-B845-3EE7DDAA15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70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09306-A46A-4274-8311-3A52E9DDA0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83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CEA4A-773F-4668-B3F1-3E3BECDCF7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73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F4CFE-A566-4DF7-9992-FA5CE31A27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789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B820B-647A-460D-9B1A-40A52C6797E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320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F120-22F4-456A-8058-EDD58AE6B64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832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8E7CB-B3AB-46FB-8B67-FDF6770E7158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252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2734-F6AC-4E50-A821-21EFA837CBCD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5688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83B9-2D7A-49AC-9809-333EC4EA35E3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8701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6A10A-746A-4CA5-98FB-5D4571BBB6E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630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F47E7-4043-43CA-B383-DD8D030A2B7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132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6331F-8856-49A6-8C6A-2960935ED2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34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0F8C-F79F-4518-85D1-EEBD7619BF1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0881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7C71-AE81-4147-BE07-38BE3F69335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7595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13BE-FA0B-4D0E-B96C-0FA9750F239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228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4CE4F-23AF-4D9B-A4C5-B09814265C3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4218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3E7E7-703E-4C31-8D04-563928F3071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71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16E2-631C-4AC6-9D7E-7596313030FB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88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43E3-3002-4A28-AE3B-E8AA207ADC10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27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E72E8-707B-4BD0-A7C1-A5C532E0CE41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63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4FFF3-6AB9-4E30-A4CA-04040602EDD0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02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53A9F-CB99-4922-8EF8-97ED776E330C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7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3C1B7-330A-4801-8808-6F66097D28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602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B57A7-D590-44F6-A9C8-67512F3BFF26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3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0DB72-8FFC-4054-8209-EBB6E45CF141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71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48CA8-C7AD-49A5-8E5F-A9B50E245ACB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36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A6B6B-1972-4537-9D81-F271788CBD52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61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B00C8-D249-4579-855D-7C6355D994DB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06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ACC9D-2E87-4254-85C4-59CBB362076A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8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94C81-A093-465F-B8AB-0E35766E38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40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9CD53-BD2E-44BE-9EA5-88FD36A6C33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39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7FAE-ED99-4D66-A110-8AFBE625EBF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12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ED670-DDF8-43F1-8531-F7657CAF875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9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6B8A1-634B-49B8-B59D-CCE924D3F6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600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3998E-7F24-4459-8227-2369CE58255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76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DA2-9198-4F63-B81F-B08E2F3F499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02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4DB9-F53F-440A-B4E2-019CE524DC9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20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ACA59-944C-49C5-B49E-8D0BEBE4D18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01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052B7-548A-48B8-BE12-4169AED9196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95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9019C-7378-4C17-A1C3-309DDE4EF18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8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60136-2889-4AB0-B113-B4DF4410B18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02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3E7E7-703E-4C31-8D04-563928F3071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0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90469-BB7F-4515-9A5B-2857A83246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7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27A7-45A5-4772-B164-BFEB40D299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58660-9AEA-46E9-882E-E7D11BF4E8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14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FCEBE-7BD9-4708-AB94-1C4751AF5A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6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ADC7-5256-4003-B430-30E6192197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41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5E54E9B-086E-41EA-BA49-14F3E3F9C6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FFB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altLang="en-US" smtClean="0"/>
              <a:t>Click to edit Master text styles</a:t>
            </a:r>
          </a:p>
          <a:p>
            <a:pPr lvl="1"/>
            <a:r>
              <a:rPr lang="en-NZ" altLang="en-US" smtClean="0"/>
              <a:t>Second level</a:t>
            </a:r>
          </a:p>
          <a:p>
            <a:pPr lvl="2"/>
            <a:r>
              <a:rPr lang="en-NZ" altLang="en-US" smtClean="0"/>
              <a:t>Third level</a:t>
            </a:r>
          </a:p>
          <a:p>
            <a:pPr lvl="3"/>
            <a:r>
              <a:rPr lang="en-NZ" altLang="en-US" smtClean="0"/>
              <a:t>Fourth level</a:t>
            </a:r>
          </a:p>
          <a:p>
            <a:pPr lvl="4"/>
            <a:r>
              <a:rPr lang="en-NZ" altLang="en-US" smtClean="0"/>
              <a:t>Fifth level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34F79F-D6A3-48A6-ADB6-EA4394BD4797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3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50950" indent="-5334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  <a:cs typeface="+mn-cs"/>
        </a:defRPr>
      </a:lvl2pPr>
      <a:lvl3pPr marL="1976438" indent="-5461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238442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7924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2496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7068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1640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6212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100000">
              <a:srgbClr val="FFFFB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title style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text styles</a:t>
            </a:r>
          </a:p>
          <a:p>
            <a:pPr lvl="1"/>
            <a:r>
              <a:rPr lang="en-NZ" smtClean="0"/>
              <a:t>Second level</a:t>
            </a:r>
          </a:p>
          <a:p>
            <a:pPr lvl="2"/>
            <a:r>
              <a:rPr lang="en-NZ" smtClean="0"/>
              <a:t>Third level</a:t>
            </a:r>
          </a:p>
          <a:p>
            <a:pPr lvl="3"/>
            <a:r>
              <a:rPr lang="en-NZ" smtClean="0"/>
              <a:t>Fourth level</a:t>
            </a:r>
          </a:p>
          <a:p>
            <a:pPr lvl="4"/>
            <a:r>
              <a:rPr lang="en-NZ" smtClean="0"/>
              <a:t>Fifth level</a:t>
            </a:r>
          </a:p>
        </p:txBody>
      </p:sp>
      <p:sp>
        <p:nvSpPr>
          <p:cNvPr id="45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algn="ctr"/>
            <a:endParaRPr lang="en-NZ">
              <a:solidFill>
                <a:srgbClr val="000000"/>
              </a:solidFill>
            </a:endParaRPr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C0C7AFB1-7F10-4823-966C-2C11A0ED8610}" type="slidenum">
              <a:rPr lang="en-NZ">
                <a:solidFill>
                  <a:srgbClr val="000000"/>
                </a:solidFill>
              </a:rPr>
              <a:pPr/>
              <a:t>‹#›</a:t>
            </a:fld>
            <a:endParaRPr lang="en-N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7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538163" indent="-538163" algn="l" rtl="0" fontAlgn="base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50950" indent="-533400" algn="l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n-lt"/>
          <a:cs typeface="+mn-cs"/>
        </a:defRPr>
      </a:lvl2pPr>
      <a:lvl3pPr marL="1976438" indent="-546100" algn="l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23844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7924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2496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7068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1640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621213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0B5AFCC-D0AE-4823-AD20-F3B00EC45DC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0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3.png"/><Relationship Id="rId4" Type="http://schemas.microsoft.com/office/2007/relationships/hdphoto" Target="../media/hdphoto1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5" Type="http://schemas.openxmlformats.org/officeDocument/2006/relationships/image" Target="../media/image57.png"/><Relationship Id="rId4" Type="http://schemas.openxmlformats.org/officeDocument/2006/relationships/image" Target="../media/image56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www.stat.auckland.ac.nz/~fewster/falcon.htm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80.png"/><Relationship Id="rId5" Type="http://schemas.openxmlformats.org/officeDocument/2006/relationships/image" Target="../media/image681.png"/><Relationship Id="rId4" Type="http://schemas.openxmlformats.org/officeDocument/2006/relationships/image" Target="../media/image6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0.png"/><Relationship Id="rId4" Type="http://schemas.openxmlformats.org/officeDocument/2006/relationships/image" Target="../media/image5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4.jpeg"/><Relationship Id="rId4" Type="http://schemas.openxmlformats.org/officeDocument/2006/relationships/image" Target="../media/image7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png"/><Relationship Id="rId4" Type="http://schemas.openxmlformats.org/officeDocument/2006/relationships/image" Target="../media/image6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1"/>
          <p:cNvSpPr>
            <a:spLocks noChangeArrowheads="1"/>
          </p:cNvSpPr>
          <p:nvPr/>
        </p:nvSpPr>
        <p:spPr bwMode="auto">
          <a:xfrm>
            <a:off x="1" y="1454045"/>
            <a:ext cx="9080572" cy="97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Adventures in </a:t>
            </a:r>
            <a:r>
              <a:rPr lang="en-NZ" sz="44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NZ" sz="4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ocial </a:t>
            </a:r>
            <a:r>
              <a:rPr lang="en-NZ" sz="44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Stochastics</a:t>
            </a:r>
            <a:endParaRPr lang="en-NZ" sz="4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13646" y="4721902"/>
            <a:ext cx="9144000" cy="209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Rachel </a:t>
            </a:r>
            <a:r>
              <a:rPr lang="en-US" sz="4000" b="1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Fewster</a:t>
            </a:r>
            <a:endParaRPr lang="en-US" sz="4000" b="1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</a:t>
            </a:r>
            <a:r>
              <a:rPr lang="en-US" sz="3600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36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 </a:t>
            </a:r>
          </a:p>
          <a:p>
            <a:pPr algn="ctr"/>
            <a:r>
              <a:rPr lang="en-US" sz="36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</a:t>
            </a:r>
            <a:r>
              <a:rPr lang="en-US" sz="3600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Auckland, </a:t>
            </a:r>
            <a:r>
              <a:rPr lang="en-US" sz="36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Zealand</a:t>
            </a:r>
            <a:endParaRPr lang="en-US" sz="3600" dirty="0">
              <a:solidFill>
                <a:srgbClr val="2D2D8A">
                  <a:lumMod val="40000"/>
                  <a:lumOff val="6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00" y="2638069"/>
            <a:ext cx="2704433" cy="197870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644">
            <a:off x="160473" y="2628823"/>
            <a:ext cx="2559868" cy="192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 rot="502399">
            <a:off x="5803274" y="2377891"/>
            <a:ext cx="2984359" cy="2458381"/>
            <a:chOff x="774108" y="257299"/>
            <a:chExt cx="7767318" cy="60514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24"/>
            <a:stretch/>
          </p:blipFill>
          <p:spPr>
            <a:xfrm rot="477842">
              <a:off x="3599116" y="357618"/>
              <a:ext cx="4942310" cy="59510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24"/>
            <a:stretch/>
          </p:blipFill>
          <p:spPr>
            <a:xfrm rot="21285119">
              <a:off x="774108" y="257299"/>
              <a:ext cx="4942309" cy="59510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304144" y="0"/>
            <a:ext cx="6790546" cy="16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5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Statistics to Real People</a:t>
            </a:r>
            <a:endParaRPr lang="en-NZ" sz="48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9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Credits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0" y="2008676"/>
            <a:ext cx="3816753" cy="3361544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362137" y="1180144"/>
            <a:ext cx="472726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4000" b="1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</a:t>
            </a:r>
            <a:r>
              <a:rPr lang="en-US" sz="40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Judy Paterson </a:t>
            </a:r>
            <a:r>
              <a:rPr 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Auckland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Initiated, inspired, mentored, and supported throughout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Suggested the   </a:t>
            </a:r>
            <a:r>
              <a:rPr lang="en-US" sz="32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team-based learning </a:t>
            </a: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2257"/>
            <a:ext cx="4906782" cy="3160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906782" cy="3680087"/>
          </a:xfrm>
          <a:prstGeom prst="rect">
            <a:avLst/>
          </a:prstGeom>
        </p:spPr>
      </p:pic>
      <p:sp>
        <p:nvSpPr>
          <p:cNvPr id="5" name="AutoShape 37"/>
          <p:cNvSpPr>
            <a:spLocks noChangeArrowheads="1"/>
          </p:cNvSpPr>
          <p:nvPr/>
        </p:nvSpPr>
        <p:spPr bwMode="auto">
          <a:xfrm>
            <a:off x="281038" y="4435"/>
            <a:ext cx="37750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Wingdings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Wingdings" pitchFamily="2" charset="2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000000"/>
                </a:solidFill>
                <a:latin typeface="Comic Sans MS" pitchFamily="66" charset="0"/>
              </a:rPr>
              <a:t>Thank you!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906782" y="4436"/>
            <a:ext cx="4237218" cy="681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thanks to:</a:t>
            </a:r>
            <a:endParaRPr lang="en-US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0" hangingPunct="0"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ICOTS </a:t>
            </a:r>
            <a:r>
              <a:rPr lang="en-US" sz="32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Organisers</a:t>
            </a:r>
            <a:r>
              <a:rPr lang="en-US" sz="32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b="1" dirty="0">
              <a:solidFill>
                <a:srgbClr val="FF0066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Stephanie </a:t>
            </a:r>
            <a:r>
              <a:rPr lang="en-US" sz="2800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Budgett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Jessie Wu </a:t>
            </a:r>
            <a:r>
              <a:rPr lang="en-US" sz="28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in-class 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helpers and advisors</a:t>
            </a:r>
          </a:p>
          <a:p>
            <a:pPr eaLnBrk="0" hangingPunct="0"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Joss 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Cumming,         Mike 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Forster, 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Christine 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Miller,         Ross Parsonage,     Maxine </a:t>
            </a:r>
            <a:r>
              <a:rPr lang="en-US" sz="2800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Pfannkuch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  Matt Regan, 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Smith, Chris Wild, &amp; </a:t>
            </a:r>
            <a:r>
              <a:rPr lang="en-US" sz="2800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Ilze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Ziedins</a:t>
            </a:r>
            <a:r>
              <a:rPr lang="en-US" sz="2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team of peer teachers!</a:t>
            </a:r>
            <a:endParaRPr lang="en-US" b="1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Slides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722" y="2083213"/>
            <a:ext cx="662146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0" y="55197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Multi-Choice Quizzes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following </a:t>
            </a:r>
            <a:r>
              <a:rPr lang="en-US" altLang="en-US" sz="28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Michaelsen</a:t>
            </a:r>
            <a:r>
              <a:rPr lang="en-US" altLang="en-US" sz="2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endParaRPr lang="en-NZ" altLang="en-US" sz="28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130239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3600" dirty="0">
                <a:solidFill>
                  <a:srgbClr val="CC0066"/>
                </a:solidFill>
                <a:latin typeface="Arial" charset="0"/>
              </a:rPr>
              <a:t> </a:t>
            </a:r>
            <a:r>
              <a:rPr lang="en-US" altLang="en-US" sz="3600" dirty="0" smtClean="0">
                <a:solidFill>
                  <a:srgbClr val="CC0066"/>
                </a:solidFill>
                <a:latin typeface="Arial" charset="0"/>
              </a:rPr>
              <a:t>First do the quiz individually (20-25mins)</a:t>
            </a:r>
            <a:endParaRPr lang="en-US" altLang="en-US" sz="3600" dirty="0">
              <a:solidFill>
                <a:srgbClr val="CC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27" y="1962805"/>
            <a:ext cx="3370263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121245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3600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altLang="en-US" sz="3600" dirty="0" smtClean="0">
                <a:solidFill>
                  <a:srgbClr val="0066FF"/>
                </a:solidFill>
                <a:latin typeface="Arial" charset="0"/>
              </a:rPr>
              <a:t>Then REPEAT the quiz with teammates</a:t>
            </a:r>
            <a:endParaRPr lang="en-US" altLang="en-US" sz="3600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692">
            <a:off x="341662" y="2124424"/>
            <a:ext cx="5203825" cy="6045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5197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Multi-Choice Quizzes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following </a:t>
            </a:r>
            <a:r>
              <a:rPr lang="en-US" altLang="en-US" sz="28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Michaelsen</a:t>
            </a:r>
            <a:r>
              <a:rPr lang="en-US" altLang="en-US" sz="28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endParaRPr lang="en-NZ" altLang="en-US" sz="28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692">
            <a:off x="341662" y="2124424"/>
            <a:ext cx="5203825" cy="6045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Scratch &amp; Win Statistics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958850"/>
            <a:ext cx="4422098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Right 1</a:t>
            </a:r>
            <a:r>
              <a:rPr lang="en-US" altLang="en-US" b="1" baseline="30000" dirty="0">
                <a:solidFill>
                  <a:srgbClr val="CC0000"/>
                </a:solidFill>
                <a:latin typeface="Arial" charset="0"/>
              </a:rPr>
              <a:t>st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try: 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4 marks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	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2</a:t>
            </a:r>
            <a:r>
              <a:rPr lang="en-US" altLang="en-US" b="1" baseline="30000" dirty="0" smtClean="0">
                <a:solidFill>
                  <a:srgbClr val="CC0000"/>
                </a:solidFill>
                <a:latin typeface="Arial" charset="0"/>
              </a:rPr>
              <a:t>nd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try: 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2 marks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	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en-US" sz="16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3</a:t>
            </a:r>
            <a:r>
              <a:rPr lang="en-US" altLang="en-US" b="1" baseline="30000" dirty="0" smtClean="0">
                <a:solidFill>
                  <a:srgbClr val="CC0000"/>
                </a:solidFill>
                <a:latin typeface="Arial" charset="0"/>
              </a:rPr>
              <a:t>rd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try: 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1 mark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21259654">
            <a:off x="2253320" y="3307746"/>
            <a:ext cx="1170616" cy="690286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Wingdings" pitchFamily="2" charset="2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21201947">
            <a:off x="3262610" y="5066870"/>
            <a:ext cx="1740575" cy="677863"/>
          </a:xfrm>
          <a:prstGeom prst="ellips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2102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692">
            <a:off x="341662" y="2124424"/>
            <a:ext cx="5203825" cy="6045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Scratch &amp; Win Statistics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958850"/>
            <a:ext cx="4422098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Right 1</a:t>
            </a:r>
            <a:r>
              <a:rPr lang="en-US" altLang="en-US" b="1" baseline="30000" dirty="0">
                <a:solidFill>
                  <a:srgbClr val="CC0000"/>
                </a:solidFill>
                <a:latin typeface="Arial" charset="0"/>
              </a:rPr>
              <a:t>st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try: 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4 marks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	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2</a:t>
            </a:r>
            <a:r>
              <a:rPr lang="en-US" altLang="en-US" b="1" baseline="30000" dirty="0" smtClean="0">
                <a:solidFill>
                  <a:srgbClr val="CC0000"/>
                </a:solidFill>
                <a:latin typeface="Arial" charset="0"/>
              </a:rPr>
              <a:t>nd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try: 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2 marks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	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en-US" sz="16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3</a:t>
            </a:r>
            <a:r>
              <a:rPr lang="en-US" altLang="en-US" b="1" baseline="30000" dirty="0" smtClean="0">
                <a:solidFill>
                  <a:srgbClr val="CC0000"/>
                </a:solidFill>
                <a:latin typeface="Arial" charset="0"/>
              </a:rPr>
              <a:t>rd</a:t>
            </a:r>
            <a:r>
              <a:rPr lang="en-US" altLang="en-US" b="1" dirty="0" smtClean="0">
                <a:solidFill>
                  <a:srgbClr val="CC0000"/>
                </a:solidFill>
                <a:latin typeface="Arial" charset="0"/>
              </a:rPr>
              <a:t> try: </a:t>
            </a:r>
            <a:r>
              <a:rPr lang="en-US" altLang="en-US" b="1" dirty="0">
                <a:solidFill>
                  <a:srgbClr val="CC0000"/>
                </a:solidFill>
                <a:latin typeface="Arial" charset="0"/>
              </a:rPr>
              <a:t>1 mark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237875"/>
            <a:ext cx="9144000" cy="3631763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smtClean="0">
                <a:solidFill>
                  <a:srgbClr val="990033"/>
                </a:solidFill>
                <a:latin typeface="Arial" charset="0"/>
              </a:rPr>
              <a:t>Immediate feedback on right / wrong</a:t>
            </a:r>
          </a:p>
          <a:p>
            <a:pPr marL="571500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smtClean="0">
                <a:solidFill>
                  <a:srgbClr val="990033"/>
                </a:solidFill>
                <a:latin typeface="Arial" charset="0"/>
              </a:rPr>
              <a:t>Must keep going until correct</a:t>
            </a:r>
          </a:p>
          <a:p>
            <a:pPr marL="571500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smtClean="0">
                <a:solidFill>
                  <a:srgbClr val="990033"/>
                </a:solidFill>
                <a:latin typeface="Arial" charset="0"/>
              </a:rPr>
              <a:t>Shifts focus from ‘getting a mark’ to understanding right &amp; wrong arguments</a:t>
            </a:r>
          </a:p>
          <a:p>
            <a:pPr marL="571500" indent="-57150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smtClean="0">
                <a:solidFill>
                  <a:srgbClr val="990033"/>
                </a:solidFill>
                <a:latin typeface="Arial" charset="0"/>
              </a:rPr>
              <a:t>Focus on concept, not calculation</a:t>
            </a:r>
            <a:endParaRPr lang="en-US" altLang="en-US" sz="3600" dirty="0">
              <a:solidFill>
                <a:srgbClr val="9900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3070225"/>
            <a:ext cx="91440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en-US">
                <a:solidFill>
                  <a:srgbClr val="0000FF"/>
                </a:solidFill>
                <a:latin typeface="Arial" charset="0"/>
              </a:rPr>
              <a:t> Concept, not calculation</a:t>
            </a:r>
          </a:p>
          <a:p>
            <a:pPr>
              <a:spcBef>
                <a:spcPct val="40000"/>
              </a:spcBef>
            </a:pPr>
            <a:r>
              <a:rPr lang="en-US" altLang="en-US">
                <a:solidFill>
                  <a:srgbClr val="FF0000"/>
                </a:solidFill>
                <a:latin typeface="Arial" charset="0"/>
              </a:rPr>
              <a:t> Tests more content, and in different ways </a:t>
            </a:r>
          </a:p>
          <a:p>
            <a:pPr lvl="1">
              <a:spcBef>
                <a:spcPct val="4000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Arial" charset="0"/>
              </a:rPr>
              <a:t>– details of notation </a:t>
            </a:r>
          </a:p>
          <a:p>
            <a:pPr lvl="1">
              <a:spcBef>
                <a:spcPct val="4000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Arial" charset="0"/>
              </a:rPr>
              <a:t>– concepts we assume are picked up but often aren’t</a:t>
            </a:r>
            <a:endParaRPr lang="en-US" altLang="en-US" sz="3200">
              <a:solidFill>
                <a:srgbClr val="0000FF"/>
              </a:solidFill>
              <a:latin typeface="Arial" charset="0"/>
            </a:endParaRPr>
          </a:p>
          <a:p>
            <a:pPr>
              <a:spcBef>
                <a:spcPct val="40000"/>
              </a:spcBef>
            </a:pPr>
            <a:r>
              <a:rPr lang="en-US" altLang="en-US">
                <a:solidFill>
                  <a:srgbClr val="0000FF"/>
                </a:solidFill>
                <a:latin typeface="Arial" charset="0"/>
              </a:rPr>
              <a:t> Some Qs don’t tell # of MC answers correct</a:t>
            </a:r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88" b="-2550"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80" b="-13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391333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say they like Tasks or Multi-Choice Quizzes, but not the other (roughly even split)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4"/>
            <a:ext cx="9144000" cy="20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student </a:t>
            </a: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perspective             (extra slide)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Credits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19921" y="1035050"/>
            <a:ext cx="8829208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Larry K. </a:t>
            </a:r>
            <a:r>
              <a:rPr lang="en-US" sz="3600" b="1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Michaelsen</a:t>
            </a:r>
            <a:r>
              <a:rPr lang="en-US" sz="36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collaborators </a:t>
            </a:r>
            <a:r>
              <a:rPr 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Team-Based Learning </a:t>
            </a:r>
          </a:p>
          <a:p>
            <a:pPr marL="571500" indent="-5715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 for peer-supported learning</a:t>
            </a:r>
          </a:p>
          <a:p>
            <a:pPr marL="571500" indent="-5715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evidence-base for effectiveness in several tertiary disciplines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Still new in mathematical sciences</a:t>
            </a:r>
          </a:p>
        </p:txBody>
      </p:sp>
    </p:spTree>
    <p:extLst>
      <p:ext uri="{BB962C8B-B14F-4D97-AF65-F5344CB8AC3E}">
        <p14:creationId xmlns:p14="http://schemas.microsoft.com/office/powerpoint/2010/main" val="429024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494" y="10227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Thoughts on Flipping the Classroom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494" y="1544722"/>
            <a:ext cx="913650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FF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What I would have said about this experience if asked: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 like the principle, bu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 it didn’t work well for me &amp; my students.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Need a strong personality and rigid structures to force students to do the extra reading: they have many demands on their time.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Risks damaging friendly relations with students, especially if they don’t see the point.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But being too gentle (as I was) means they don’t do the reading.</a:t>
            </a:r>
            <a:endParaRPr lang="en-US" sz="2800" dirty="0" smtClean="0">
              <a:solidFill>
                <a:schemeClr val="accent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72">
            <a:off x="5037956" y="174093"/>
            <a:ext cx="4039395" cy="1410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4" y="0"/>
            <a:ext cx="5132356" cy="153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Flip,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Not To Flip?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29979" y="1634662"/>
            <a:ext cx="8829208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Flipping the Classroom</a:t>
            </a: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’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means students read the </a:t>
            </a:r>
            <a:r>
              <a:rPr lang="en-US" sz="3200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coursebook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their own time;     do problems &amp; </a:t>
            </a:r>
            <a:r>
              <a:rPr lang="en-US" sz="3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lecture time</a:t>
            </a:r>
          </a:p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Attempted flipping at first</a:t>
            </a:r>
          </a:p>
          <a:p>
            <a:pPr marL="572400" indent="-5724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Gradually gave up – 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 </a:t>
            </a: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(for me) to 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material </a:t>
            </a: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to get students to self-study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Rekindled my enthusiasm for traditional lectures: if they are valued, they are valuable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764905" y="5389746"/>
            <a:ext cx="1280597" cy="1158254"/>
            <a:chOff x="2128603" y="958850"/>
            <a:chExt cx="5107202" cy="51121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7" name="Donut 6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0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72">
            <a:off x="5037956" y="174093"/>
            <a:ext cx="4039395" cy="1410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4" y="0"/>
            <a:ext cx="5132356" cy="153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Flip,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Not To Flip?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91569" y="3187231"/>
            <a:ext cx="5402726" cy="2225427"/>
          </a:xfrm>
          <a:prstGeom prst="cloudCallout">
            <a:avLst>
              <a:gd name="adj1" fmla="val -65411"/>
              <a:gd name="adj2" fmla="val 5066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800" dirty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ry </a:t>
            </a: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Flipping again </a:t>
            </a: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eventually? </a:t>
            </a:r>
            <a:endParaRPr lang="en-US" sz="2800" dirty="0">
              <a:solidFill>
                <a:schemeClr val="accent4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nnovate </a:t>
            </a: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gently!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29979" y="1634662"/>
            <a:ext cx="88292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Flipping the Classroom</a:t>
            </a: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’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means students read the </a:t>
            </a:r>
            <a:r>
              <a:rPr lang="en-US" sz="3200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coursebook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their own time;     do problems &amp; </a:t>
            </a:r>
            <a:r>
              <a:rPr lang="en-US" sz="3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</a:t>
            </a:r>
            <a:r>
              <a:rPr lang="en-US" sz="32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lecture time</a:t>
            </a:r>
          </a:p>
        </p:txBody>
      </p:sp>
    </p:spTree>
    <p:extLst>
      <p:ext uri="{BB962C8B-B14F-4D97-AF65-F5344CB8AC3E}">
        <p14:creationId xmlns:p14="http://schemas.microsoft.com/office/powerpoint/2010/main" val="25823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494" y="10227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slides about movie-making (Task 3)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Arial" charset="0"/>
              </a:rPr>
              <a:t>Comments:</a:t>
            </a:r>
            <a:endParaRPr lang="en-NZ" altLang="en-US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991275"/>
            <a:ext cx="9144000" cy="54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How to exemplify the possibilities without stifling creativity?</a:t>
            </a:r>
            <a:endParaRPr lang="en-US" altLang="en-US" sz="3600" dirty="0">
              <a:solidFill>
                <a:srgbClr val="FF0066"/>
              </a:solidFill>
              <a:latin typeface="Arial" charset="0"/>
            </a:endParaRPr>
          </a:p>
          <a:p>
            <a:pPr lvl="2" indent="-468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Without exemplars, got some brilliant results and some humdrum results</a:t>
            </a:r>
          </a:p>
          <a:p>
            <a:pPr lvl="2" indent="-468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With the Falcon exemplar, </a:t>
            </a:r>
            <a:r>
              <a:rPr lang="en-US" altLang="en-US" sz="3200" b="1" dirty="0" smtClean="0">
                <a:solidFill>
                  <a:srgbClr val="0000FF"/>
                </a:solidFill>
                <a:latin typeface="Arial" charset="0"/>
              </a:rPr>
              <a:t>all</a:t>
            </a: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 the movies were good – but they were statistical clones of Falcon’s idea!</a:t>
            </a:r>
          </a:p>
          <a:p>
            <a:pPr marL="560700" lvl="1" indent="-5715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solidFill>
                  <a:srgbClr val="CC0000"/>
                </a:solidFill>
                <a:latin typeface="Arial" charset="0"/>
              </a:rPr>
              <a:t>Exemplify using a different topic or medium (e.g. comic strip versus movie?)</a:t>
            </a:r>
            <a:endParaRPr lang="en-US" altLang="en-US" sz="3600" dirty="0">
              <a:solidFill>
                <a:srgbClr val="CC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Arial" charset="0"/>
              </a:rPr>
              <a:t>Now for the bad news...</a:t>
            </a:r>
            <a:endParaRPr lang="en-NZ" altLang="en-US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991275"/>
            <a:ext cx="9144000" cy="61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alt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movie-making website (</a:t>
            </a:r>
            <a:r>
              <a:rPr lang="en-US" altLang="en-US" sz="36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altLang="en-US" sz="3600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tranormal</a:t>
            </a:r>
            <a:r>
              <a:rPr lang="en-US" alt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closed down in 2013</a:t>
            </a:r>
          </a:p>
          <a:p>
            <a:pPr lvl="2" indent="-468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32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Recently acquired by a new company: might soon be restored to previous glory?      (Details currently unclear)</a:t>
            </a:r>
          </a:p>
          <a:p>
            <a:pPr marL="560700" lvl="1" indent="-5715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Several alternatives, including online tools for making movies, comic strips, and more: </a:t>
            </a:r>
            <a:r>
              <a:rPr lang="en-US" altLang="en-US" sz="3600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GoAnimate</a:t>
            </a:r>
            <a:r>
              <a:rPr lang="en-US" alt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 free); </a:t>
            </a:r>
            <a:r>
              <a:rPr lang="en-US" altLang="en-US" sz="3600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Plotagon</a:t>
            </a:r>
            <a:r>
              <a:rPr lang="en-US" alt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altLang="en-US" sz="3600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PowToon</a:t>
            </a:r>
            <a:r>
              <a:rPr lang="en-US" alt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altLang="en-US" sz="3600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Pixton</a:t>
            </a:r>
            <a:r>
              <a:rPr lang="en-US" alt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more appearing all the time! </a:t>
            </a:r>
            <a:endParaRPr lang="en-US" altLang="en-US" sz="3600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79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5: Poisson Regression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81841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Details in Conference paper</a:t>
            </a:r>
            <a:endParaRPr lang="en-US" sz="3200" dirty="0" smtClean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6" t="-1767" r="-532" b="-1874"/>
          <a:stretch/>
        </p:blipFill>
        <p:spPr>
          <a:xfrm>
            <a:off x="2503355" y="1486434"/>
            <a:ext cx="5831174" cy="5274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80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Credits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19921" y="1035050"/>
            <a:ext cx="8829208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Larry K. </a:t>
            </a:r>
            <a:r>
              <a:rPr lang="en-US" sz="3600" b="1" dirty="0" err="1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Michaelsen</a:t>
            </a:r>
            <a:r>
              <a:rPr lang="en-US" sz="36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collaborators </a:t>
            </a:r>
            <a:r>
              <a:rPr 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Team-Based Learning</a:t>
            </a:r>
          </a:p>
          <a:p>
            <a:pPr marL="571500" indent="-5715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System for peer-supported learning</a:t>
            </a:r>
          </a:p>
          <a:p>
            <a:pPr marL="571500" indent="-5715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Strong evidence-base for effectiveness in many tertiary disciplines</a:t>
            </a:r>
            <a:endParaRPr lang="en-US" sz="3200" dirty="0">
              <a:solidFill>
                <a:srgbClr val="FF0066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Still new in mathematical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" y="2415384"/>
            <a:ext cx="8986604" cy="2418164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9923" y="5276586"/>
            <a:ext cx="3687580" cy="1384995"/>
          </a:xfrm>
          <a:prstGeom prst="wedgeRectCallout">
            <a:avLst>
              <a:gd name="adj1" fmla="val 23911"/>
              <a:gd name="adj2" fmla="val -90088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Using their ideas for design of teamwork sessions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394618" y="5276586"/>
            <a:ext cx="3687580" cy="1384995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Not using the full TBL structure of ‘flipped classroom’</a:t>
            </a:r>
          </a:p>
        </p:txBody>
      </p:sp>
    </p:spTree>
    <p:extLst>
      <p:ext uri="{BB962C8B-B14F-4D97-AF65-F5344CB8AC3E}">
        <p14:creationId xmlns:p14="http://schemas.microsoft.com/office/powerpoint/2010/main" val="32540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 animBg="1"/>
      <p:bldP spid="6" grpId="0" uiExpand="1" build="p" bldLvl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987608"/>
            <a:ext cx="9144000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en-US" altLang="en-US" sz="36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Was:</a:t>
            </a:r>
          </a:p>
          <a:p>
            <a:pPr>
              <a:spcBef>
                <a:spcPct val="4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hours 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lectures + 1 hour tutorial </a:t>
            </a:r>
            <a:r>
              <a:rPr lang="en-US" altLang="en-US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week</a:t>
            </a:r>
            <a:endParaRPr lang="en-US" altLang="en-US" sz="36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Now:</a:t>
            </a:r>
            <a:endParaRPr lang="en-US" altLang="en-US" sz="3600" b="1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4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hours </a:t>
            </a:r>
            <a:r>
              <a:rPr lang="en-US" altLang="en-US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lectures + 1 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hour </a:t>
            </a:r>
            <a:r>
              <a:rPr lang="en-US" altLang="en-US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tutorial </a:t>
            </a:r>
          </a:p>
          <a:p>
            <a:pPr>
              <a:spcBef>
                <a:spcPct val="4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1-2 hours </a:t>
            </a:r>
            <a:r>
              <a:rPr lang="en-US" alt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sessions</a:t>
            </a:r>
            <a:endParaRPr lang="en-US" altLang="en-US" sz="36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Style for Stats 210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49126" y="3852472"/>
            <a:ext cx="2567656" cy="2316508"/>
            <a:chOff x="2128603" y="958850"/>
            <a:chExt cx="5107202" cy="51121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20" name="Donut 19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852848" y="6168979"/>
            <a:ext cx="3130231" cy="6404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Comfort Zone!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0" y="1017588"/>
            <a:ext cx="91440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3600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Permanent teams of 5-6 </a:t>
            </a:r>
            <a:r>
              <a:rPr lang="en-US" altLang="en-US" sz="36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</a:t>
            </a:r>
          </a:p>
          <a:p>
            <a:pPr>
              <a:spcBef>
                <a:spcPts val="1800"/>
              </a:spcBef>
            </a:pPr>
            <a:r>
              <a:rPr lang="en-US" altLang="en-US" sz="36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mix gender &amp; ethnicity, but aim for fairly similar ability</a:t>
            </a:r>
            <a:endParaRPr lang="en-US" altLang="en-US" sz="3600" dirty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 weeks: do Multi-Choice </a:t>
            </a:r>
            <a:r>
              <a:rPr lang="en-US" altLang="en-US" sz="36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alt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uizzes</a:t>
            </a:r>
            <a:endParaRPr lang="en-US" altLang="en-US" sz="36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3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weeks: open-ended Team Tasks</a:t>
            </a:r>
            <a:endParaRPr lang="en-US" altLang="en-US" sz="36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Sessions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70" y="4167263"/>
            <a:ext cx="8634334" cy="899410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44970" y="3161244"/>
            <a:ext cx="8634334" cy="899410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173574" y="5477970"/>
            <a:ext cx="5868832" cy="1200329"/>
          </a:xfrm>
          <a:prstGeom prst="wedgeRectCallout">
            <a:avLst>
              <a:gd name="adj1" fmla="val 18003"/>
              <a:gd name="adj2" fmla="val -10597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Creative engagement with mathematical statistics!</a:t>
            </a:r>
            <a:endParaRPr lang="en-US" sz="36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762652" y="1171111"/>
            <a:ext cx="6091747" cy="1754326"/>
          </a:xfrm>
          <a:prstGeom prst="wedgeRectCallout">
            <a:avLst>
              <a:gd name="adj1" fmla="val 19344"/>
              <a:gd name="adj2" fmla="val 6249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Very nice design of team multi-choice sessions by </a:t>
            </a:r>
            <a:r>
              <a:rPr lang="en-US" sz="3600" dirty="0" err="1" smtClean="0">
                <a:solidFill>
                  <a:srgbClr val="660066"/>
                </a:solidFill>
                <a:latin typeface="Comic Sans MS" panose="030F0702030302020204" pitchFamily="66" charset="0"/>
              </a:rPr>
              <a:t>Michaelsen</a:t>
            </a:r>
            <a:r>
              <a:rPr 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 et al</a:t>
            </a:r>
            <a:endParaRPr lang="en-US" sz="36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uiExpand="1" build="p"/>
      <p:bldP spid="2" grpId="0" animBg="1"/>
      <p:bldP spid="6" grpId="0" animBg="1"/>
      <p:bldP spid="6" grpId="1" animBg="1"/>
      <p:bldP spid="5" grpId="0" uiExpand="1" build="p" bldLvl="2" animBg="1"/>
      <p:bldP spid="7" grpId="0" build="p" bldLvl="2" animBg="1"/>
      <p:bldP spid="7" grpI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Today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53863" r="15738"/>
          <a:stretch/>
        </p:blipFill>
        <p:spPr>
          <a:xfrm>
            <a:off x="996837" y="1209100"/>
            <a:ext cx="6535711" cy="237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4875" y="3985711"/>
            <a:ext cx="8589365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reasons to expect collaborative learning to be effective</a:t>
            </a:r>
          </a:p>
          <a:p>
            <a:pPr marL="572400" indent="-5724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Takes a lot of time to devise team activities</a:t>
            </a:r>
          </a:p>
          <a:p>
            <a:pPr marL="572400" indent="-572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experience and materials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Collectively build evidence base</a:t>
            </a:r>
          </a:p>
        </p:txBody>
      </p:sp>
    </p:spTree>
    <p:extLst>
      <p:ext uri="{BB962C8B-B14F-4D97-AF65-F5344CB8AC3E}">
        <p14:creationId xmlns:p14="http://schemas.microsoft.com/office/powerpoint/2010/main" val="876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1: Probability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57489644"/>
              </p:ext>
            </p:extLst>
          </p:nvPr>
        </p:nvGraphicFramePr>
        <p:xfrm>
          <a:off x="194872" y="839450"/>
          <a:ext cx="7150308" cy="604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11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94481510"/>
              </p:ext>
            </p:extLst>
          </p:nvPr>
        </p:nvGraphicFramePr>
        <p:xfrm>
          <a:off x="194872" y="839450"/>
          <a:ext cx="7150308" cy="604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eft-Right Arrow 2"/>
          <p:cNvSpPr/>
          <p:nvPr/>
        </p:nvSpPr>
        <p:spPr>
          <a:xfrm rot="2947830">
            <a:off x="944381" y="1341616"/>
            <a:ext cx="1708879" cy="764499"/>
          </a:xfrm>
          <a:prstGeom prst="leftRightArrow">
            <a:avLst/>
          </a:prstGeom>
          <a:solidFill>
            <a:srgbClr val="252C71">
              <a:alpha val="70980"/>
            </a:srgb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6" y="14992"/>
            <a:ext cx="1385091" cy="1154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551487">
                <a:off x="3919071" y="5787212"/>
                <a:ext cx="2552457" cy="646331"/>
              </a:xfrm>
              <a:prstGeom prst="rect">
                <a:avLst/>
              </a:prstGeom>
              <a:solidFill>
                <a:srgbClr val="FFC08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3600" b="0" i="1" smtClean="0">
                          <a:solidFill>
                            <a:srgbClr val="660066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3600" b="0" i="1" smtClean="0">
                              <a:solidFill>
                                <a:srgbClr val="660066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NZ" sz="3600" b="0" i="0" smtClean="0">
                              <a:solidFill>
                                <a:srgbClr val="660066"/>
                              </a:solidFill>
                              <a:latin typeface="Cambria Math"/>
                            </a:rPr>
                            <m:t>A</m:t>
                          </m:r>
                          <m:r>
                            <a:rPr lang="en-NZ" sz="3600" b="0" i="0" smtClean="0">
                              <a:solidFill>
                                <a:srgbClr val="660066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3600" b="0" i="0" smtClean="0">
                          <a:solidFill>
                            <a:srgbClr val="660066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NZ" sz="3600" b="0" i="0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B</m:t>
                      </m:r>
                      <m:r>
                        <a:rPr lang="en-NZ" sz="3600" b="0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NZ" sz="3600" dirty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51487">
                <a:off x="3919071" y="5787212"/>
                <a:ext cx="2552457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rot="21362713">
                <a:off x="1603949" y="5598958"/>
                <a:ext cx="2552457" cy="64633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𝐴</m:t>
                      </m:r>
                      <m:r>
                        <a:rPr lang="en-NZ" sz="3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3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NZ" sz="3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NZ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62713">
                <a:off x="1603949" y="5598958"/>
                <a:ext cx="2552457" cy="6463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 rot="504236">
            <a:off x="6156766" y="817363"/>
            <a:ext cx="2122084" cy="1222184"/>
            <a:chOff x="6618158" y="327720"/>
            <a:chExt cx="2122084" cy="1222184"/>
          </a:xfrm>
        </p:grpSpPr>
        <p:sp>
          <p:nvSpPr>
            <p:cNvPr id="20" name="Pie 19"/>
            <p:cNvSpPr/>
            <p:nvPr/>
          </p:nvSpPr>
          <p:spPr>
            <a:xfrm rot="21028399">
              <a:off x="6618158" y="788563"/>
              <a:ext cx="914400" cy="761341"/>
            </a:xfrm>
            <a:prstGeom prst="pie">
              <a:avLst/>
            </a:prstGeom>
            <a:gradFill flip="none" rotWithShape="1">
              <a:gsLst>
                <a:gs pos="0">
                  <a:schemeClr val="accent2">
                    <a:lumMod val="75000"/>
                    <a:tint val="66000"/>
                    <a:satMod val="160000"/>
                  </a:schemeClr>
                </a:gs>
                <a:gs pos="50000">
                  <a:schemeClr val="accent2">
                    <a:lumMod val="75000"/>
                    <a:tint val="44500"/>
                    <a:satMod val="160000"/>
                  </a:schemeClr>
                </a:gs>
                <a:gs pos="100000">
                  <a:schemeClr val="accent2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7207007" y="536683"/>
              <a:ext cx="764499" cy="362920"/>
            </a:xfrm>
            <a:prstGeom prst="curvedConnector3">
              <a:avLst>
                <a:gd name="adj1" fmla="val 57843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Can 26"/>
            <p:cNvSpPr/>
            <p:nvPr/>
          </p:nvSpPr>
          <p:spPr>
            <a:xfrm>
              <a:off x="8128905" y="327720"/>
              <a:ext cx="611337" cy="999791"/>
            </a:xfrm>
            <a:prstGeom prst="can">
              <a:avLst>
                <a:gd name="adj" fmla="val 42164"/>
              </a:avLst>
            </a:prstGeom>
            <a:gradFill flip="none" rotWithShape="1">
              <a:gsLst>
                <a:gs pos="0">
                  <a:srgbClr val="9999FF">
                    <a:shade val="30000"/>
                    <a:satMod val="115000"/>
                  </a:srgbClr>
                </a:gs>
                <a:gs pos="50000">
                  <a:srgbClr val="9999FF">
                    <a:shade val="67500"/>
                    <a:satMod val="115000"/>
                  </a:srgbClr>
                </a:gs>
                <a:gs pos="100000">
                  <a:srgbClr val="9999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5812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635653042"/>
              </p:ext>
            </p:extLst>
          </p:nvPr>
        </p:nvGraphicFramePr>
        <p:xfrm>
          <a:off x="194872" y="839450"/>
          <a:ext cx="7150308" cy="604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loud 3"/>
          <p:cNvSpPr/>
          <p:nvPr/>
        </p:nvSpPr>
        <p:spPr>
          <a:xfrm rot="455863">
            <a:off x="644582" y="1244185"/>
            <a:ext cx="7450112" cy="3357796"/>
          </a:xfrm>
          <a:prstGeom prst="cloud">
            <a:avLst/>
          </a:prstGeom>
          <a:noFill/>
          <a:ln w="762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846163" y="3298051"/>
            <a:ext cx="3057993" cy="1386327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This is how I think!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19932284"/>
              </p:ext>
            </p:extLst>
          </p:nvPr>
        </p:nvGraphicFramePr>
        <p:xfrm>
          <a:off x="194872" y="839450"/>
          <a:ext cx="7150308" cy="604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loud 3"/>
          <p:cNvSpPr/>
          <p:nvPr/>
        </p:nvSpPr>
        <p:spPr>
          <a:xfrm rot="752612">
            <a:off x="2772332" y="1203457"/>
            <a:ext cx="4362664" cy="5647811"/>
          </a:xfrm>
          <a:prstGeom prst="cloud">
            <a:avLst/>
          </a:prstGeom>
          <a:noFill/>
          <a:ln w="762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801196" y="3732761"/>
            <a:ext cx="3057993" cy="2001881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This is how I do and discover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Stats 210: Statistical Theory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239" y="1360024"/>
            <a:ext cx="902116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0066"/>
                </a:solidFill>
                <a:latin typeface="Arial" charset="0"/>
              </a:rPr>
              <a:t>A first undergraduate course in probability and mathematical statistics</a:t>
            </a:r>
          </a:p>
          <a:p>
            <a:pPr marL="571500" indent="-5715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FF"/>
                </a:solidFill>
                <a:latin typeface="Arial" charset="0"/>
              </a:rPr>
              <a:t>Approximately 100 students per class</a:t>
            </a:r>
            <a:endParaRPr lang="en-US" sz="3600" dirty="0" smtClean="0">
              <a:solidFill>
                <a:srgbClr val="CC0000"/>
              </a:solidFill>
              <a:latin typeface="Arial" charset="0"/>
            </a:endParaRPr>
          </a:p>
          <a:p>
            <a:pPr marL="571500" indent="-5715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  <a:latin typeface="Arial" charset="0"/>
              </a:rPr>
              <a:t>Covers probability, random variables, hypothesis testing, maximum likelihood</a:t>
            </a:r>
            <a:endParaRPr lang="en-US" sz="3600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98140925"/>
              </p:ext>
            </p:extLst>
          </p:nvPr>
        </p:nvGraphicFramePr>
        <p:xfrm>
          <a:off x="194872" y="839450"/>
          <a:ext cx="7150308" cy="604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loud 3"/>
          <p:cNvSpPr/>
          <p:nvPr/>
        </p:nvSpPr>
        <p:spPr>
          <a:xfrm rot="1873923">
            <a:off x="1153388" y="599933"/>
            <a:ext cx="5693265" cy="5957017"/>
          </a:xfrm>
          <a:prstGeom prst="cloud">
            <a:avLst/>
          </a:prstGeom>
          <a:noFill/>
          <a:ln w="762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231568" y="4242421"/>
            <a:ext cx="3642609" cy="2001881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This is how I communicate findings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rgbClr val="660066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NZ" sz="3600" dirty="0" smtClean="0">
                <a:solidFill>
                  <a:srgbClr val="660066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atural to switch between representations in a social context</a:t>
            </a:r>
            <a:endParaRPr lang="en-NZ" sz="3600" dirty="0">
              <a:solidFill>
                <a:srgbClr val="660066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889" y="24641"/>
            <a:ext cx="8592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 err="1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</a:t>
            </a:r>
            <a:r>
              <a:rPr lang="en-US" sz="3600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Tambourine </a:t>
            </a:r>
            <a:r>
              <a:rPr 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runs </a:t>
            </a:r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Cafe Swan Cake:</a:t>
            </a:r>
          </a:p>
          <a:p>
            <a:pPr algn="just">
              <a:spcAft>
                <a:spcPts val="0"/>
              </a:spcAft>
            </a:pPr>
            <a:r>
              <a:rPr 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international </a:t>
            </a:r>
            <a:r>
              <a:rPr lang="en-US" sz="3600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musical coffee </a:t>
            </a:r>
            <a:r>
              <a:rPr lang="en-US" sz="36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shop. </a:t>
            </a:r>
          </a:p>
          <a:p>
            <a:pPr indent="457200" algn="just">
              <a:spcAft>
                <a:spcPts val="0"/>
              </a:spcAft>
            </a:pPr>
            <a:endParaRPr lang="en-US" sz="3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600" i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3600" i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ample </a:t>
            </a:r>
            <a:r>
              <a:rPr lang="en-US" sz="3600" i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 </a:t>
            </a:r>
            <a:r>
              <a:rPr lang="en-US" sz="4000" b="1" i="1" dirty="0">
                <a:solidFill>
                  <a:srgbClr val="0033CC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3600" i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{</a:t>
            </a:r>
            <a:r>
              <a:rPr lang="en-US" sz="3600" i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customers</a:t>
            </a:r>
            <a:r>
              <a:rPr lang="en-US" sz="3600" i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}</a:t>
            </a:r>
          </a:p>
          <a:p>
            <a:pPr indent="457200" algn="just">
              <a:spcAft>
                <a:spcPts val="0"/>
              </a:spcAft>
            </a:pPr>
            <a:r>
              <a:rPr lang="en-US" sz="3600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Experiment: Pick a customer</a:t>
            </a:r>
            <a:endParaRPr lang="en-US" sz="3600" i="1" dirty="0" smtClean="0">
              <a:solidFill>
                <a:schemeClr val="tx2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600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</a:t>
            </a:r>
            <a:r>
              <a:rPr lang="en-US" sz="36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= {customer is Irish} </a:t>
            </a:r>
          </a:p>
          <a:p>
            <a:pPr indent="457200" algn="just">
              <a:spcAft>
                <a:spcPts val="0"/>
              </a:spcAft>
            </a:pPr>
            <a:r>
              <a:rPr lang="en-US" sz="3600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B = {customer </a:t>
            </a:r>
            <a:r>
              <a:rPr lang="en-US" sz="36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plays the Banjo</a:t>
            </a:r>
            <a:r>
              <a:rPr lang="en-US" sz="3600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} </a:t>
            </a:r>
          </a:p>
          <a:p>
            <a:pPr indent="457200" algn="just">
              <a:spcAft>
                <a:spcPts val="0"/>
              </a:spcAft>
            </a:pPr>
            <a:endParaRPr lang="en-US" sz="3200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Given:</a:t>
            </a:r>
            <a:endParaRPr lang="en-NZ" sz="3200" dirty="0">
              <a:solidFill>
                <a:srgbClr val="0033CC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29393" y="4425846"/>
                <a:ext cx="4506120" cy="769441"/>
              </a:xfrm>
              <a:prstGeom prst="rect">
                <a:avLst/>
              </a:prstGeom>
              <a:solidFill>
                <a:srgbClr val="FFC081"/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)=0.4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93" y="4425846"/>
                <a:ext cx="4506120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61873" y="5655941"/>
                <a:ext cx="4506120" cy="769441"/>
              </a:xfrm>
              <a:prstGeom prst="rect">
                <a:avLst/>
              </a:prstGeom>
              <a:solidFill>
                <a:srgbClr val="FFC081"/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)=0.2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873" y="5655941"/>
                <a:ext cx="4506120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2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)=0.4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)=0.2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90014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Create two collections of sentences in natural language that express this information.</a:t>
            </a:r>
            <a:endParaRPr lang="en-US" sz="32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21406516">
            <a:off x="764499" y="2183318"/>
            <a:ext cx="3642609" cy="1806224"/>
          </a:xfrm>
          <a:prstGeom prst="wedgeRoundRectCallou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40% of the Irish customers play the banjo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159653">
            <a:off x="309906" y="4239487"/>
            <a:ext cx="4754401" cy="2351054"/>
          </a:xfrm>
          <a:prstGeom prst="wedgeRoundRectCallou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The probability of being a banjo-player is 0.4 for the Irish customers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460260" y="2157244"/>
            <a:ext cx="3307827" cy="1806224"/>
          </a:xfrm>
          <a:prstGeom prst="wedgeRoundRectCallou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32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0% of customers are Irish banjoists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 rot="21291262">
            <a:off x="5195433" y="4032940"/>
            <a:ext cx="3837482" cy="2351054"/>
          </a:xfrm>
          <a:prstGeom prst="wedgeRoundRectCallou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Pick a customer: the chance of picking an Irish banjoist is 0.2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)=0.4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)=0.2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9"/>
          <p:cNvSpPr txBox="1">
            <a:spLocks noChangeArrowheads="1"/>
          </p:cNvSpPr>
          <p:nvPr/>
        </p:nvSpPr>
        <p:spPr bwMode="auto">
          <a:xfrm rot="21406516">
            <a:off x="764499" y="2183318"/>
            <a:ext cx="3642609" cy="1806224"/>
          </a:xfrm>
          <a:prstGeom prst="wedgeRoundRectCallou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40% </a:t>
            </a:r>
            <a:r>
              <a:rPr lang="en-US" altLang="en-US" sz="3200" u="sng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of the Irish customers</a:t>
            </a:r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 play the banjo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159653">
            <a:off x="309906" y="4239487"/>
            <a:ext cx="4754401" cy="2351054"/>
          </a:xfrm>
          <a:prstGeom prst="wedgeRoundRectCallou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The probability of being a banjo-player is 0.4 </a:t>
            </a:r>
            <a:r>
              <a:rPr lang="en-US" altLang="en-US" sz="3200" u="sng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for the Irish customers</a:t>
            </a:r>
            <a:endParaRPr lang="en-US" altLang="en-US" sz="3200" u="sng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460260" y="2157244"/>
            <a:ext cx="3307827" cy="1806224"/>
          </a:xfrm>
          <a:prstGeom prst="wedgeRoundRectCallou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CC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32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0% </a:t>
            </a:r>
            <a:r>
              <a:rPr lang="en-US" altLang="en-US" sz="3200" u="sng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of customers </a:t>
            </a:r>
            <a:r>
              <a:rPr lang="en-US" altLang="en-US" sz="32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are Irish banjoists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 rot="21291262">
            <a:off x="5195433" y="4032940"/>
            <a:ext cx="3837482" cy="2351054"/>
          </a:xfrm>
          <a:prstGeom prst="wedgeRoundRectCallou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u="sng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Pick a customer: </a:t>
            </a:r>
            <a:r>
              <a:rPr lang="en-US" altLang="en-US" sz="32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the chance of picking an Irish banjoist is 0.2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8796" y="1305617"/>
            <a:ext cx="79992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Emphasizes the different sample spaces!</a:t>
            </a:r>
            <a:endParaRPr lang="en-US" sz="32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)=0.4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)=0.2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90014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Draw this information accurately on a diagram. Use areas to convey probabilities.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TextBox 21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25" name="Straight Connector 24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25384" y="2273259"/>
            <a:ext cx="3642609" cy="1806224"/>
          </a:xfrm>
          <a:prstGeom prst="wedgeRoundRectCallout">
            <a:avLst/>
          </a:prstGeom>
          <a:solidFill>
            <a:srgbClr val="D1FFF4"/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Event </a:t>
            </a: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must occupy half the area: P(I)=0.5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15" grpId="0"/>
      <p:bldP spid="16" grpId="0"/>
      <p:bldP spid="17" grpId="0"/>
      <p:bldP spid="21" grpId="0" animBg="1"/>
      <p:bldP spid="22" grpId="0"/>
      <p:bldP spid="23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)=0.4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)=0.2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90014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Draw this information accurately on a diagram. Use areas to convey probabilities.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37479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439054" y="6283379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570031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270" y="6266711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842" y="6278998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56338" y="4301972"/>
            <a:ext cx="2381142" cy="2009709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TextBox 32"/>
          <p:cNvSpPr txBox="1"/>
          <p:nvPr/>
        </p:nvSpPr>
        <p:spPr>
          <a:xfrm>
            <a:off x="1456336" y="4626140"/>
            <a:ext cx="2291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Probability of B within I </a:t>
            </a:r>
          </a:p>
          <a:p>
            <a:r>
              <a:rPr lang="en-NZ" sz="280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is 0.4 .... </a:t>
            </a:r>
            <a:endParaRPr lang="en-NZ" sz="2800" dirty="0"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5" name="TextBox 34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38" name="Straight Connector 37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loud Callout 22"/>
              <p:cNvSpPr/>
              <p:nvPr/>
            </p:nvSpPr>
            <p:spPr>
              <a:xfrm>
                <a:off x="3567659" y="1105756"/>
                <a:ext cx="5343987" cy="3130643"/>
              </a:xfrm>
              <a:prstGeom prst="cloudCallout">
                <a:avLst>
                  <a:gd name="adj1" fmla="val -72339"/>
                  <a:gd name="adj2" fmla="val 49572"/>
                </a:avLst>
              </a:prstGeom>
              <a:gradFill flip="none" rotWithShape="1">
                <a:gsLst>
                  <a:gs pos="0">
                    <a:srgbClr val="FF9966"/>
                  </a:gs>
                  <a:gs pos="100000">
                    <a:srgbClr val="FFCC66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e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</m:d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∩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NZ" sz="3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Cloud Callout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659" y="1105756"/>
                <a:ext cx="5343987" cy="3130643"/>
              </a:xfrm>
              <a:prstGeom prst="cloudCallout">
                <a:avLst>
                  <a:gd name="adj1" fmla="val -72339"/>
                  <a:gd name="adj2" fmla="val 49572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2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400" b="0" i="1" smtClean="0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)=0.4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506120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𝐼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)=0.2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33" y="-1"/>
                <a:ext cx="4506120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90014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Draw this information accurately on a diagram. Use areas to convey probabilities.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37479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23" name="Straight Connector 22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1439054" y="6283379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570031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270" y="6266711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842" y="6278998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56338" y="4301972"/>
            <a:ext cx="2381142" cy="2009709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TextBox 32"/>
          <p:cNvSpPr txBox="1"/>
          <p:nvPr/>
        </p:nvSpPr>
        <p:spPr>
          <a:xfrm>
            <a:off x="1456336" y="4626140"/>
            <a:ext cx="2291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Probability of B within I </a:t>
            </a:r>
          </a:p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is 0.4 .... </a:t>
            </a:r>
            <a:endParaRPr lang="en-NZ" sz="2800" dirty="0"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9054" y="3043004"/>
            <a:ext cx="2398426" cy="1238158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4" name="TextBox 33"/>
          <p:cNvSpPr txBox="1"/>
          <p:nvPr/>
        </p:nvSpPr>
        <p:spPr>
          <a:xfrm>
            <a:off x="2114758" y="3043004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>
                <a:solidFill>
                  <a:srgbClr val="660066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169765" y="1998256"/>
            <a:ext cx="4494548" cy="2351054"/>
          </a:xfrm>
          <a:prstGeom prst="wedgeRoundRectCallout">
            <a:avLst>
              <a:gd name="adj1" fmla="val -58282"/>
              <a:gd name="adj2" fmla="val 29303"/>
              <a:gd name="adj3" fmla="val 16667"/>
            </a:avLst>
          </a:prstGeom>
          <a:solidFill>
            <a:srgbClr val="D1FFF4"/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Event B can be any height, as long as it occupies proportion 0.4 of I’s rectangle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Rectangle 1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3071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Contrast two diagrams in which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US" sz="3200" i="1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 respectively independent and non-independent.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37479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23" name="Straight Connector 22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1439054" y="6283379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570031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270" y="6266711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842" y="6278998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56338" y="4286982"/>
            <a:ext cx="2381142" cy="2009709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TextBox 32"/>
          <p:cNvSpPr txBox="1"/>
          <p:nvPr/>
        </p:nvSpPr>
        <p:spPr>
          <a:xfrm>
            <a:off x="1456336" y="4626140"/>
            <a:ext cx="2291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Proportion of B within I </a:t>
            </a:r>
          </a:p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is 0.4 .... </a:t>
            </a:r>
            <a:endParaRPr lang="en-NZ" sz="2800" dirty="0"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39054" y="3043004"/>
            <a:ext cx="2398426" cy="1238158"/>
            <a:chOff x="1439054" y="3043004"/>
            <a:chExt cx="2398426" cy="1238158"/>
          </a:xfrm>
        </p:grpSpPr>
        <p:sp>
          <p:nvSpPr>
            <p:cNvPr id="24" name="Rectangle 23"/>
            <p:cNvSpPr/>
            <p:nvPr/>
          </p:nvSpPr>
          <p:spPr>
            <a:xfrm>
              <a:off x="1439054" y="3043004"/>
              <a:ext cx="2398426" cy="1238158"/>
            </a:xfrm>
            <a:prstGeom prst="rect">
              <a:avLst/>
            </a:prstGeom>
            <a:solidFill>
              <a:srgbClr val="CC0000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758" y="3043004"/>
              <a:ext cx="10643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6000" i="1" dirty="0">
                  <a:solidFill>
                    <a:srgbClr val="660066"/>
                  </a:solidFill>
                  <a:latin typeface="Symbol" panose="05050102010706020507" pitchFamily="18" charset="2"/>
                </a:rPr>
                <a:t>B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381593" y="4249658"/>
            <a:ext cx="6203428" cy="210346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Freeform 35"/>
          <p:cNvSpPr/>
          <p:nvPr/>
        </p:nvSpPr>
        <p:spPr>
          <a:xfrm flipV="1">
            <a:off x="1364106" y="4236399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7" name="Freeform 36"/>
          <p:cNvSpPr/>
          <p:nvPr/>
        </p:nvSpPr>
        <p:spPr>
          <a:xfrm>
            <a:off x="1441348" y="4226216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8" name="Freeform 37"/>
          <p:cNvSpPr/>
          <p:nvPr/>
        </p:nvSpPr>
        <p:spPr>
          <a:xfrm flipV="1">
            <a:off x="1432707" y="4241303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02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5" name="Rectangle 34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3071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Contrast two diagrams in which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US" sz="3200" i="1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 respectively independent and non-independent.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37479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23" name="Straight Connector 22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1439054" y="6283379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570031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270" y="6266711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842" y="6278998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56338" y="4271992"/>
            <a:ext cx="2381142" cy="2009709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419724" y="1113595"/>
            <a:ext cx="5981076" cy="770774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For independence ...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09076" y="2303301"/>
            <a:ext cx="2428404" cy="1977861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Freeform 35"/>
          <p:cNvSpPr/>
          <p:nvPr/>
        </p:nvSpPr>
        <p:spPr>
          <a:xfrm>
            <a:off x="1364105" y="4212236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/>
          <p:cNvSpPr txBox="1"/>
          <p:nvPr/>
        </p:nvSpPr>
        <p:spPr>
          <a:xfrm>
            <a:off x="2114758" y="2488363"/>
            <a:ext cx="1064302" cy="175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>
                <a:solidFill>
                  <a:srgbClr val="660066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56336" y="4626140"/>
            <a:ext cx="2291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Proportion of B within I </a:t>
            </a:r>
          </a:p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is 0.4 .... </a:t>
            </a:r>
            <a:endParaRPr lang="en-NZ" sz="2800" dirty="0"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 flipV="1">
            <a:off x="1364106" y="4236399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9" name="Freeform 38"/>
          <p:cNvSpPr/>
          <p:nvPr/>
        </p:nvSpPr>
        <p:spPr>
          <a:xfrm flipV="1">
            <a:off x="1432707" y="4241303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4" name="Freeform 43"/>
          <p:cNvSpPr/>
          <p:nvPr/>
        </p:nvSpPr>
        <p:spPr>
          <a:xfrm>
            <a:off x="1441348" y="4211226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155358" y="78145"/>
            <a:ext cx="6942484" cy="1806224"/>
          </a:xfrm>
          <a:prstGeom prst="wedgeRoundRectCallout">
            <a:avLst>
              <a:gd name="adj1" fmla="val -19837"/>
              <a:gd name="adj2" fmla="val 84907"/>
              <a:gd name="adj3" fmla="val 16667"/>
            </a:avLst>
          </a:prstGeom>
          <a:solidFill>
            <a:srgbClr val="D1FFF4"/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For independence, the proportion of B within </a:t>
            </a:r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Symbol" panose="05050102010706020507" pitchFamily="18" charset="2"/>
              </a:rPr>
              <a:t>W</a:t>
            </a:r>
            <a:r>
              <a:rPr lang="en-US" altLang="en-US" sz="32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is the same as the proportion of B within I. </a:t>
            </a:r>
            <a:endParaRPr lang="en-US" altLang="en-US" sz="32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4429587" y="1105756"/>
                <a:ext cx="4482059" cy="3130643"/>
              </a:xfrm>
              <a:prstGeom prst="cloudCallout">
                <a:avLst>
                  <a:gd name="adj1" fmla="val -77021"/>
                  <a:gd name="adj2" fmla="val -21772"/>
                </a:avLst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18900000" scaled="1"/>
                <a:tileRect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e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NZ" sz="32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</m:d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𝑃</m:t>
                      </m:r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(</m:t>
                      </m:r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𝐵</m:t>
                      </m:r>
                      <m:r>
                        <a:rPr lang="en-NZ" sz="32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NZ" sz="3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587" y="1105756"/>
                <a:ext cx="4482059" cy="3130643"/>
              </a:xfrm>
              <a:prstGeom prst="cloudCallout">
                <a:avLst>
                  <a:gd name="adj1" fmla="val -77021"/>
                  <a:gd name="adj2" fmla="val -21772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87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12139E-6 L -1.66667E-6 -0.2804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0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6185E-6 L 2.77778E-7 -0.27399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/>
      <p:bldP spid="34" grpId="0" animBg="1"/>
      <p:bldP spid="39" grpId="0" animBg="1"/>
      <p:bldP spid="3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Diverse Intake</a:t>
            </a:r>
            <a:endParaRPr lang="en-NZ" altLang="en-US" sz="44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 descr="pi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2475"/>
            <a:ext cx="9144000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3071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Contrast two diagrams in which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US" sz="3200" i="1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 respectively independent and non-independent.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37479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23" name="Straight Connector 22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1439054" y="6283379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570031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270" y="6266711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842" y="6278998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56338" y="4271992"/>
            <a:ext cx="2381142" cy="2009709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419724" y="1113595"/>
            <a:ext cx="5981076" cy="770774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For independence ...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09076" y="2303301"/>
            <a:ext cx="2428404" cy="1977861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Freeform 35"/>
          <p:cNvSpPr/>
          <p:nvPr/>
        </p:nvSpPr>
        <p:spPr>
          <a:xfrm>
            <a:off x="1364105" y="4212236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/>
          <p:cNvSpPr txBox="1"/>
          <p:nvPr/>
        </p:nvSpPr>
        <p:spPr>
          <a:xfrm>
            <a:off x="2114758" y="2488363"/>
            <a:ext cx="1064302" cy="175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>
                <a:solidFill>
                  <a:srgbClr val="660066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56336" y="4626140"/>
            <a:ext cx="2291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Proportion of B within I </a:t>
            </a:r>
          </a:p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is 0.4 .... </a:t>
            </a:r>
            <a:endParaRPr lang="en-NZ" sz="2800" dirty="0"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 flipV="1">
            <a:off x="1364106" y="2317679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9" name="Freeform 38"/>
          <p:cNvSpPr/>
          <p:nvPr/>
        </p:nvSpPr>
        <p:spPr>
          <a:xfrm flipV="1">
            <a:off x="1442232" y="2322583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4" name="Freeform 43"/>
          <p:cNvSpPr/>
          <p:nvPr/>
        </p:nvSpPr>
        <p:spPr>
          <a:xfrm>
            <a:off x="1441348" y="4211226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77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0139 0.2833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0018 0.2777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xit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3" grpId="0" animBg="1"/>
      <p:bldP spid="41" grpId="0"/>
      <p:bldP spid="34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439054" y="2303302"/>
            <a:ext cx="6130977" cy="4007557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/>
          <p:cNvSpPr/>
          <p:nvPr/>
        </p:nvSpPr>
        <p:spPr>
          <a:xfrm>
            <a:off x="1439054" y="4287187"/>
            <a:ext cx="6130977" cy="2023672"/>
          </a:xfrm>
          <a:prstGeom prst="rect">
            <a:avLst/>
          </a:prstGeom>
          <a:solidFill>
            <a:srgbClr val="00CC66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3071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Contrast two diagrams in which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US" sz="3200" i="1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 respectively independent and non-independent.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0011" y="2308487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 smtClean="0">
                <a:solidFill>
                  <a:srgbClr val="660066"/>
                </a:solidFill>
                <a:latin typeface="Symbol" panose="05050102010706020507" pitchFamily="18" charset="2"/>
              </a:rPr>
              <a:t>W</a:t>
            </a:r>
            <a:endParaRPr lang="en-NZ" sz="6000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8483" y="4791191"/>
            <a:ext cx="10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 smtClean="0">
                <a:solidFill>
                  <a:srgbClr val="660066"/>
                </a:solidFill>
                <a:latin typeface="Symbol" panose="05050102010706020507" pitchFamily="18" charset="2"/>
              </a:rPr>
              <a:t>I</a:t>
            </a:r>
            <a:endParaRPr lang="en-NZ" sz="6000" i="1" dirty="0">
              <a:solidFill>
                <a:srgbClr val="660066"/>
              </a:solidFill>
              <a:latin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724" y="5881966"/>
            <a:ext cx="97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744" y="3933244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734" y="2003502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37479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94353" y="2305785"/>
            <a:ext cx="161983" cy="4005075"/>
            <a:chOff x="1294353" y="2305785"/>
            <a:chExt cx="161983" cy="4005075"/>
          </a:xfrm>
        </p:grpSpPr>
        <p:cxnSp>
          <p:nvCxnSpPr>
            <p:cNvPr id="23" name="Straight Connector 22"/>
            <p:cNvCxnSpPr/>
            <p:nvPr/>
          </p:nvCxnSpPr>
          <p:spPr>
            <a:xfrm rot="5400000" flipV="1">
              <a:off x="1366601" y="6241112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V="1">
              <a:off x="1364101" y="2236037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1386589" y="4217235"/>
              <a:ext cx="0" cy="139495"/>
            </a:xfrm>
            <a:prstGeom prst="line">
              <a:avLst/>
            </a:prstGeom>
            <a:ln w="28575">
              <a:solidFill>
                <a:srgbClr val="66006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V="1">
            <a:off x="1439054" y="6283379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570031" y="6310860"/>
            <a:ext cx="0" cy="139495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270" y="6266711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97842" y="6278998"/>
            <a:ext cx="9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</a:t>
            </a:r>
            <a:endParaRPr lang="en-NZ" sz="40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56338" y="4271992"/>
            <a:ext cx="2381142" cy="2009709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419724" y="1113595"/>
            <a:ext cx="5981076" cy="770774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For independence ...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09076" y="2303301"/>
            <a:ext cx="2428404" cy="1977861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Freeform 35"/>
          <p:cNvSpPr/>
          <p:nvPr/>
        </p:nvSpPr>
        <p:spPr>
          <a:xfrm>
            <a:off x="1364105" y="4212236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1" name="TextBox 40"/>
          <p:cNvSpPr txBox="1"/>
          <p:nvPr/>
        </p:nvSpPr>
        <p:spPr>
          <a:xfrm>
            <a:off x="2114758" y="2488363"/>
            <a:ext cx="1064302" cy="175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i="1" dirty="0">
                <a:solidFill>
                  <a:srgbClr val="660066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56336" y="4626140"/>
            <a:ext cx="2291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Proportion of B within I </a:t>
            </a:r>
          </a:p>
          <a:p>
            <a:r>
              <a:rPr lang="en-NZ" sz="2800" dirty="0" smtClean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is 0.4 .... </a:t>
            </a:r>
            <a:endParaRPr lang="en-NZ" sz="2800" dirty="0"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 flipV="1">
            <a:off x="1364106" y="4236399"/>
            <a:ext cx="6205925" cy="2128603"/>
          </a:xfrm>
          <a:custGeom>
            <a:avLst/>
            <a:gdLst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6" fmla="*/ 5096656 w 6250898"/>
              <a:gd name="connsiteY6" fmla="*/ 0 h 3162924"/>
              <a:gd name="connsiteX0" fmla="*/ 0 w 6250898"/>
              <a:gd name="connsiteY0" fmla="*/ 1034321 h 3162924"/>
              <a:gd name="connsiteX1" fmla="*/ 0 w 6250898"/>
              <a:gd name="connsiteY1" fmla="*/ 3162924 h 3162924"/>
              <a:gd name="connsiteX2" fmla="*/ 6250898 w 6250898"/>
              <a:gd name="connsiteY2" fmla="*/ 3147934 h 3162924"/>
              <a:gd name="connsiteX3" fmla="*/ 6220918 w 6250898"/>
              <a:gd name="connsiteY3" fmla="*/ 1049311 h 3162924"/>
              <a:gd name="connsiteX4" fmla="*/ 6220918 w 6250898"/>
              <a:gd name="connsiteY4" fmla="*/ 1064301 h 3162924"/>
              <a:gd name="connsiteX5" fmla="*/ 5096656 w 6250898"/>
              <a:gd name="connsiteY5" fmla="*/ 0 h 3162924"/>
              <a:gd name="connsiteX0" fmla="*/ 0 w 6250898"/>
              <a:gd name="connsiteY0" fmla="*/ 434715 h 2563318"/>
              <a:gd name="connsiteX1" fmla="*/ 0 w 6250898"/>
              <a:gd name="connsiteY1" fmla="*/ 2563318 h 2563318"/>
              <a:gd name="connsiteX2" fmla="*/ 6250898 w 6250898"/>
              <a:gd name="connsiteY2" fmla="*/ 2548328 h 2563318"/>
              <a:gd name="connsiteX3" fmla="*/ 6220918 w 6250898"/>
              <a:gd name="connsiteY3" fmla="*/ 449705 h 2563318"/>
              <a:gd name="connsiteX4" fmla="*/ 6220918 w 6250898"/>
              <a:gd name="connsiteY4" fmla="*/ 464695 h 2563318"/>
              <a:gd name="connsiteX5" fmla="*/ 5756224 w 6250898"/>
              <a:gd name="connsiteY5" fmla="*/ 0 h 2563318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1361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20918 w 6250898"/>
              <a:gd name="connsiteY4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4" fmla="*/ 6205927 w 6250898"/>
              <a:gd name="connsiteY4" fmla="*/ 4497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20918 w 6250898"/>
              <a:gd name="connsiteY3" fmla="*/ 1499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29980 h 2128603"/>
              <a:gd name="connsiteX0" fmla="*/ 0 w 6250898"/>
              <a:gd name="connsiteY0" fmla="*/ 0 h 2128603"/>
              <a:gd name="connsiteX1" fmla="*/ 0 w 6250898"/>
              <a:gd name="connsiteY1" fmla="*/ 2128603 h 2128603"/>
              <a:gd name="connsiteX2" fmla="*/ 6250898 w 6250898"/>
              <a:gd name="connsiteY2" fmla="*/ 2128603 h 2128603"/>
              <a:gd name="connsiteX3" fmla="*/ 6235909 w 6250898"/>
              <a:gd name="connsiteY3" fmla="*/ 0 h 21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898" h="2128603">
                <a:moveTo>
                  <a:pt x="0" y="0"/>
                </a:moveTo>
                <a:lnTo>
                  <a:pt x="0" y="2128603"/>
                </a:lnTo>
                <a:lnTo>
                  <a:pt x="6250898" y="2128603"/>
                </a:lnTo>
                <a:lnTo>
                  <a:pt x="6235909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9" name="Freeform 38"/>
          <p:cNvSpPr/>
          <p:nvPr/>
        </p:nvSpPr>
        <p:spPr>
          <a:xfrm flipV="1">
            <a:off x="1432707" y="4241303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4" name="Freeform 43"/>
          <p:cNvSpPr/>
          <p:nvPr/>
        </p:nvSpPr>
        <p:spPr>
          <a:xfrm>
            <a:off x="1441348" y="4211226"/>
            <a:ext cx="2428404" cy="2098622"/>
          </a:xfrm>
          <a:custGeom>
            <a:avLst/>
            <a:gdLst>
              <a:gd name="connsiteX0" fmla="*/ 0 w 2488367"/>
              <a:gd name="connsiteY0" fmla="*/ 0 h 2038662"/>
              <a:gd name="connsiteX1" fmla="*/ 29980 w 2488367"/>
              <a:gd name="connsiteY1" fmla="*/ 2038662 h 2038662"/>
              <a:gd name="connsiteX2" fmla="*/ 2473377 w 2488367"/>
              <a:gd name="connsiteY2" fmla="*/ 2038662 h 2038662"/>
              <a:gd name="connsiteX3" fmla="*/ 2488367 w 2488367"/>
              <a:gd name="connsiteY3" fmla="*/ 0 h 2038662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 h 2038663"/>
              <a:gd name="connsiteX1" fmla="*/ 29980 w 2503356"/>
              <a:gd name="connsiteY1" fmla="*/ 2038663 h 2038663"/>
              <a:gd name="connsiteX2" fmla="*/ 2473377 w 2503356"/>
              <a:gd name="connsiteY2" fmla="*/ 2038663 h 2038663"/>
              <a:gd name="connsiteX3" fmla="*/ 2503356 w 2503356"/>
              <a:gd name="connsiteY3" fmla="*/ 0 h 2038663"/>
              <a:gd name="connsiteX0" fmla="*/ 0 w 2473377"/>
              <a:gd name="connsiteY0" fmla="*/ 14991 h 2053653"/>
              <a:gd name="connsiteX1" fmla="*/ 29980 w 2473377"/>
              <a:gd name="connsiteY1" fmla="*/ 2053653 h 2053653"/>
              <a:gd name="connsiteX2" fmla="*/ 2473377 w 2473377"/>
              <a:gd name="connsiteY2" fmla="*/ 2053653 h 2053653"/>
              <a:gd name="connsiteX3" fmla="*/ 2458386 w 2473377"/>
              <a:gd name="connsiteY3" fmla="*/ 0 h 2053653"/>
              <a:gd name="connsiteX0" fmla="*/ 0 w 2503356"/>
              <a:gd name="connsiteY0" fmla="*/ 14991 h 2053653"/>
              <a:gd name="connsiteX1" fmla="*/ 29980 w 2503356"/>
              <a:gd name="connsiteY1" fmla="*/ 2053653 h 2053653"/>
              <a:gd name="connsiteX2" fmla="*/ 2473377 w 2503356"/>
              <a:gd name="connsiteY2" fmla="*/ 2053653 h 2053653"/>
              <a:gd name="connsiteX3" fmla="*/ 2503356 w 2503356"/>
              <a:gd name="connsiteY3" fmla="*/ 0 h 2053653"/>
              <a:gd name="connsiteX0" fmla="*/ 0 w 2473377"/>
              <a:gd name="connsiteY0" fmla="*/ 29981 h 2068643"/>
              <a:gd name="connsiteX1" fmla="*/ 29980 w 2473377"/>
              <a:gd name="connsiteY1" fmla="*/ 2068643 h 2068643"/>
              <a:gd name="connsiteX2" fmla="*/ 2473377 w 2473377"/>
              <a:gd name="connsiteY2" fmla="*/ 2068643 h 2068643"/>
              <a:gd name="connsiteX3" fmla="*/ 2458385 w 2473377"/>
              <a:gd name="connsiteY3" fmla="*/ 0 h 2068643"/>
              <a:gd name="connsiteX0" fmla="*/ 14991 w 2443397"/>
              <a:gd name="connsiteY0" fmla="*/ 29981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0 w 2458387"/>
              <a:gd name="connsiteY0" fmla="*/ 29981 h 2068643"/>
              <a:gd name="connsiteX1" fmla="*/ 14990 w 2458387"/>
              <a:gd name="connsiteY1" fmla="*/ 2068643 h 2068643"/>
              <a:gd name="connsiteX2" fmla="*/ 2458387 w 2458387"/>
              <a:gd name="connsiteY2" fmla="*/ 2068643 h 2068643"/>
              <a:gd name="connsiteX3" fmla="*/ 2443395 w 2458387"/>
              <a:gd name="connsiteY3" fmla="*/ 0 h 2068643"/>
              <a:gd name="connsiteX0" fmla="*/ 0 w 2444099"/>
              <a:gd name="connsiteY0" fmla="*/ 20456 h 2068643"/>
              <a:gd name="connsiteX1" fmla="*/ 702 w 2444099"/>
              <a:gd name="connsiteY1" fmla="*/ 2068643 h 2068643"/>
              <a:gd name="connsiteX2" fmla="*/ 2444099 w 2444099"/>
              <a:gd name="connsiteY2" fmla="*/ 2068643 h 2068643"/>
              <a:gd name="connsiteX3" fmla="*/ 2429107 w 2444099"/>
              <a:gd name="connsiteY3" fmla="*/ 0 h 2068643"/>
              <a:gd name="connsiteX0" fmla="*/ 0 w 2463149"/>
              <a:gd name="connsiteY0" fmla="*/ 20456 h 2068643"/>
              <a:gd name="connsiteX1" fmla="*/ 19752 w 2463149"/>
              <a:gd name="connsiteY1" fmla="*/ 2068643 h 2068643"/>
              <a:gd name="connsiteX2" fmla="*/ 2463149 w 2463149"/>
              <a:gd name="connsiteY2" fmla="*/ 2068643 h 2068643"/>
              <a:gd name="connsiteX3" fmla="*/ 2448157 w 2463149"/>
              <a:gd name="connsiteY3" fmla="*/ 0 h 2068643"/>
              <a:gd name="connsiteX0" fmla="*/ 0 w 2453624"/>
              <a:gd name="connsiteY0" fmla="*/ 20456 h 2068643"/>
              <a:gd name="connsiteX1" fmla="*/ 10227 w 2453624"/>
              <a:gd name="connsiteY1" fmla="*/ 2068643 h 2068643"/>
              <a:gd name="connsiteX2" fmla="*/ 2453624 w 2453624"/>
              <a:gd name="connsiteY2" fmla="*/ 2068643 h 2068643"/>
              <a:gd name="connsiteX3" fmla="*/ 2438632 w 2453624"/>
              <a:gd name="connsiteY3" fmla="*/ 0 h 2068643"/>
              <a:gd name="connsiteX0" fmla="*/ 4060 w 2443397"/>
              <a:gd name="connsiteY0" fmla="*/ 20456 h 2068643"/>
              <a:gd name="connsiteX1" fmla="*/ 0 w 2443397"/>
              <a:gd name="connsiteY1" fmla="*/ 2068643 h 2068643"/>
              <a:gd name="connsiteX2" fmla="*/ 2443397 w 2443397"/>
              <a:gd name="connsiteY2" fmla="*/ 2068643 h 2068643"/>
              <a:gd name="connsiteX3" fmla="*/ 2428405 w 2443397"/>
              <a:gd name="connsiteY3" fmla="*/ 0 h 2068643"/>
              <a:gd name="connsiteX0" fmla="*/ 99 w 2453724"/>
              <a:gd name="connsiteY0" fmla="*/ 20456 h 2068643"/>
              <a:gd name="connsiteX1" fmla="*/ 10327 w 2453724"/>
              <a:gd name="connsiteY1" fmla="*/ 2068643 h 2068643"/>
              <a:gd name="connsiteX2" fmla="*/ 2453724 w 2453724"/>
              <a:gd name="connsiteY2" fmla="*/ 2068643 h 2068643"/>
              <a:gd name="connsiteX3" fmla="*/ 2438732 w 2453724"/>
              <a:gd name="connsiteY3" fmla="*/ 0 h 2068643"/>
              <a:gd name="connsiteX0" fmla="*/ 324 w 2444424"/>
              <a:gd name="connsiteY0" fmla="*/ 25219 h 2068643"/>
              <a:gd name="connsiteX1" fmla="*/ 1027 w 2444424"/>
              <a:gd name="connsiteY1" fmla="*/ 2068643 h 2068643"/>
              <a:gd name="connsiteX2" fmla="*/ 2444424 w 2444424"/>
              <a:gd name="connsiteY2" fmla="*/ 2068643 h 2068643"/>
              <a:gd name="connsiteX3" fmla="*/ 2429432 w 2444424"/>
              <a:gd name="connsiteY3" fmla="*/ 0 h 2068643"/>
              <a:gd name="connsiteX0" fmla="*/ 324 w 2444424"/>
              <a:gd name="connsiteY0" fmla="*/ 29982 h 2073406"/>
              <a:gd name="connsiteX1" fmla="*/ 1027 w 2444424"/>
              <a:gd name="connsiteY1" fmla="*/ 2073406 h 2073406"/>
              <a:gd name="connsiteX2" fmla="*/ 2444424 w 2444424"/>
              <a:gd name="connsiteY2" fmla="*/ 2073406 h 2073406"/>
              <a:gd name="connsiteX3" fmla="*/ 2443719 w 2444424"/>
              <a:gd name="connsiteY3" fmla="*/ 0 h 207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4424" h="2073406">
                <a:moveTo>
                  <a:pt x="324" y="29982"/>
                </a:moveTo>
                <a:cubicBezTo>
                  <a:pt x="-1029" y="712711"/>
                  <a:pt x="2380" y="1390677"/>
                  <a:pt x="1027" y="2073406"/>
                </a:cubicBezTo>
                <a:lnTo>
                  <a:pt x="2444424" y="2073406"/>
                </a:lnTo>
                <a:lnTo>
                  <a:pt x="2443719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607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12139E-6 L -1.66667E-6 -0.2804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0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6185E-6 L 2.77778E-7 -0.27399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3" grpId="0" animBg="1"/>
      <p:bldP spid="41" grpId="0"/>
      <p:bldP spid="34" grpId="0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359" y="30716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Contrast two diagrams in which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n-US" sz="3200" i="1" dirty="0" smtClean="0">
                <a:solidFill>
                  <a:srgbClr val="0033CC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US" sz="3200" i="1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 respectively independent and non-independent.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t="36077" r="35902" b="20185"/>
          <a:stretch/>
        </p:blipFill>
        <p:spPr>
          <a:xfrm>
            <a:off x="494673" y="2548320"/>
            <a:ext cx="3803909" cy="2338467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6163" r="17377"/>
          <a:stretch/>
        </p:blipFill>
        <p:spPr>
          <a:xfrm>
            <a:off x="4721901" y="2544891"/>
            <a:ext cx="3812719" cy="237221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1077491" y="1413395"/>
            <a:ext cx="2864921" cy="647664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Independent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4721901" y="1413395"/>
            <a:ext cx="3812719" cy="647664"/>
          </a:xfrm>
          <a:prstGeom prst="rect">
            <a:avLst/>
          </a:prstGeom>
          <a:gradFill>
            <a:gsLst>
              <a:gs pos="0">
                <a:srgbClr val="FFCC99"/>
              </a:gs>
              <a:gs pos="100000">
                <a:srgbClr val="FFE4C9"/>
              </a:gs>
            </a:gsLst>
            <a:lin ang="2700000" scaled="1"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Not Independent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from Task 1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4892" y="1019544"/>
            <a:ext cx="8829208" cy="570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 create ample opportunities for discussion from very simple scenarios</a:t>
            </a:r>
            <a:endParaRPr lang="en-US" sz="3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Challenged all students, including the best</a:t>
            </a:r>
          </a:p>
          <a:p>
            <a:pPr marL="572400" indent="-5724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everyone got the hang of the visual representations of conditional probability and independence, but...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 a breakthrough!  Noticed a marked change in student behavior across </a:t>
            </a:r>
            <a:r>
              <a:rPr lang="en-US" sz="320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board </a:t>
            </a:r>
            <a:r>
              <a:rPr lang="en-US" sz="3200" i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other problems </a:t>
            </a: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much greater tendency to draw diagrams</a:t>
            </a:r>
          </a:p>
        </p:txBody>
      </p:sp>
      <p:sp>
        <p:nvSpPr>
          <p:cNvPr id="4" name="Explosion 2 3"/>
          <p:cNvSpPr/>
          <p:nvPr/>
        </p:nvSpPr>
        <p:spPr>
          <a:xfrm>
            <a:off x="1004341" y="1259174"/>
            <a:ext cx="7495082" cy="4954249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Doodle-ability!</a:t>
            </a:r>
            <a:endParaRPr lang="en-NZ" sz="44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from Task 1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4892" y="1019544"/>
            <a:ext cx="8829208" cy="570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 create ample opportunities for discussion from very simple scenarios</a:t>
            </a:r>
            <a:endParaRPr lang="en-US" sz="3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Challenged all students, including the best</a:t>
            </a:r>
          </a:p>
          <a:p>
            <a:pPr marL="572400" indent="-5724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everyone got the hang of the visual representations of conditional probability and independence, but...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 a breakthrough!  Noticed a marked change in student behavior across the board </a:t>
            </a:r>
            <a:r>
              <a:rPr lang="en-US" sz="3200" i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other problems </a:t>
            </a: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much greater tendency to draw diagrams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11765" y="1093957"/>
            <a:ext cx="5092789" cy="3236403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Can reinforce this new habit with explicit worksheet questions throughout the course</a:t>
            </a:r>
            <a:endParaRPr lang="en-US" altLang="en-US" sz="36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visual probability useful?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4912" y="869644"/>
            <a:ext cx="882920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Came upon the following problem soon after</a:t>
            </a:r>
          </a:p>
          <a:p>
            <a:pPr marL="457200" indent="-4572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Easily solved visually, clunky by algebra</a:t>
            </a:r>
            <a:endParaRPr lang="en-US" sz="3200" dirty="0" smtClean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2268" y="2055174"/>
                <a:ext cx="3765133" cy="693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NZ" sz="40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NZ" sz="40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NZ" sz="40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NZ" sz="40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NZ" sz="4000" b="0" i="1" smtClean="0">
                        <a:solidFill>
                          <a:srgbClr val="0033CC"/>
                        </a:solidFill>
                        <a:latin typeface="Cambria Math"/>
                      </a:rPr>
                      <m:t>, …,</m:t>
                    </m:r>
                    <m:sSub>
                      <m:sSubPr>
                        <m:ctrlPr>
                          <a:rPr lang="en-NZ" sz="40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NZ" sz="4000" i="1">
                            <a:solidFill>
                              <a:srgbClr val="0033CC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NZ" sz="40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NZ" sz="4000" b="0" i="1" smtClean="0">
                        <a:solidFill>
                          <a:srgbClr val="0033CC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NZ" sz="3600" b="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disjoint;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68" y="2055174"/>
                <a:ext cx="3765133" cy="693716"/>
              </a:xfrm>
              <a:prstGeom prst="rect">
                <a:avLst/>
              </a:prstGeom>
              <a:blipFill rotWithShape="1">
                <a:blip r:embed="rId3"/>
                <a:stretch>
                  <a:fillRect t="-7895" r="-4538" b="-30702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6340" y="2739590"/>
                <a:ext cx="742248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000" b="0" i="1" smtClean="0">
                          <a:solidFill>
                            <a:srgbClr val="0033CC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000" b="0" i="1" smtClean="0">
                          <a:solidFill>
                            <a:srgbClr val="0033CC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NZ" sz="4000" b="0" i="1" smtClean="0">
                          <a:solidFill>
                            <a:srgbClr val="0033CC"/>
                          </a:solidFill>
                          <a:latin typeface="Cambria Math"/>
                        </a:rPr>
                        <m:t>)= …=</m:t>
                      </m:r>
                      <m:r>
                        <a:rPr lang="en-NZ" sz="4000" i="1">
                          <a:solidFill>
                            <a:srgbClr val="0033CC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NZ" sz="4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4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en-NZ" sz="4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NZ" sz="4000" i="1">
                          <a:solidFill>
                            <a:srgbClr val="0033CC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NZ" sz="4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4000" i="1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NZ" sz="4000" b="0" i="1" smtClean="0">
                              <a:solidFill>
                                <a:srgbClr val="0033CC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NZ" sz="4000" i="1">
                          <a:solidFill>
                            <a:srgbClr val="0033CC"/>
                          </a:solidFill>
                          <a:latin typeface="Cambria Math"/>
                        </a:rPr>
                        <m:t>)</m:t>
                      </m:r>
                      <m:r>
                        <a:rPr lang="en-NZ" sz="4000" b="0" i="1" smtClean="0">
                          <a:solidFill>
                            <a:srgbClr val="0033CC"/>
                          </a:solidFill>
                          <a:latin typeface="Cambria Math"/>
                        </a:rPr>
                        <m:t>=</m:t>
                      </m:r>
                      <m:r>
                        <a:rPr lang="en-NZ" sz="4000" b="0" i="1" smtClean="0">
                          <a:solidFill>
                            <a:srgbClr val="0033CC"/>
                          </a:solidFill>
                          <a:latin typeface="Cambria Math"/>
                        </a:rPr>
                        <m:t>𝑘</m:t>
                      </m:r>
                      <m:r>
                        <a:rPr lang="en-NZ" sz="4000" b="0" i="1" smtClean="0">
                          <a:solidFill>
                            <a:srgbClr val="0033CC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NZ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0" y="2739590"/>
                <a:ext cx="7422481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9179" y="3481460"/>
                <a:ext cx="72665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3600" b="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en-NZ" sz="400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NZ" sz="4000" i="1">
                        <a:solidFill>
                          <a:schemeClr val="tx2"/>
                        </a:solidFill>
                        <a:latin typeface="Cambria Math"/>
                      </a:rPr>
                      <m:t>𝑃</m:t>
                    </m:r>
                    <m:d>
                      <m:dPr>
                        <m:endChr m:val="|"/>
                        <m:ctrlPr>
                          <a:rPr lang="en-NZ" sz="40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NZ" sz="40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en-NZ" sz="40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NZ" sz="4000" i="1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NZ" sz="40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NZ" sz="40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NZ" sz="40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NZ" sz="40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NZ" sz="400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∪</m:t>
                        </m:r>
                        <m:r>
                          <a:rPr lang="en-NZ" sz="40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…∪</m:t>
                        </m:r>
                        <m:r>
                          <a:rPr lang="en-NZ" sz="40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NZ" sz="40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NZ" sz="4000" i="1">
                        <a:solidFill>
                          <a:schemeClr val="tx2"/>
                        </a:solidFill>
                        <a:latin typeface="Cambria Math"/>
                      </a:rPr>
                      <m:t>)=</m:t>
                    </m:r>
                    <m:r>
                      <a:rPr lang="en-NZ" sz="4000" i="1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NZ" sz="3600" b="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NZ" sz="36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also?</a:t>
                </a:r>
                <a:endParaRPr lang="en-NZ" sz="3600" b="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79" y="3481460"/>
                <a:ext cx="7266541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2517" t="-6034" r="-1762" b="-30172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153793" y="4293744"/>
            <a:ext cx="1633910" cy="2477837"/>
          </a:xfrm>
          <a:prstGeom prst="rect">
            <a:avLst/>
          </a:prstGeom>
          <a:solidFill>
            <a:srgbClr val="CC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4" name="Group 3"/>
          <p:cNvGrpSpPr/>
          <p:nvPr/>
        </p:nvGrpSpPr>
        <p:grpSpPr>
          <a:xfrm>
            <a:off x="2153793" y="4189346"/>
            <a:ext cx="6405591" cy="2576651"/>
            <a:chOff x="526583" y="4228113"/>
            <a:chExt cx="6405591" cy="2576651"/>
          </a:xfrm>
        </p:grpSpPr>
        <p:sp>
          <p:nvSpPr>
            <p:cNvPr id="13" name="Rectangle 12"/>
            <p:cNvSpPr/>
            <p:nvPr/>
          </p:nvSpPr>
          <p:spPr>
            <a:xfrm>
              <a:off x="526583" y="5866070"/>
              <a:ext cx="4121238" cy="938694"/>
            </a:xfrm>
            <a:prstGeom prst="rect">
              <a:avLst/>
            </a:prstGeom>
            <a:solidFill>
              <a:srgbClr val="00CC66">
                <a:alpha val="54118"/>
              </a:srgbClr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667974" y="4332511"/>
                  <a:ext cx="22642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4400" i="1" smtClean="0">
                                <a:solidFill>
                                  <a:srgbClr val="660066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NZ" sz="4400" i="1">
                                    <a:solidFill>
                                      <a:srgbClr val="660066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NZ" sz="4400" i="1">
                                    <a:solidFill>
                                      <a:srgbClr val="660066"/>
                                    </a:solidFill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NZ" sz="4400" i="1">
                                    <a:solidFill>
                                      <a:srgbClr val="660066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NZ" sz="4400" i="1" smtClean="0">
                                <a:solidFill>
                                  <a:srgbClr val="660066"/>
                                </a:solidFill>
                                <a:latin typeface="Cambria Math"/>
                                <a:ea typeface="Cambria Math"/>
                              </a:rPr>
                              <m:t>∪</m:t>
                            </m:r>
                            <m:sSub>
                              <m:sSubPr>
                                <m:ctrlPr>
                                  <a:rPr lang="en-NZ" sz="4400" i="1">
                                    <a:solidFill>
                                      <a:srgbClr val="660066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NZ" sz="4400" i="1">
                                    <a:solidFill>
                                      <a:srgbClr val="660066"/>
                                    </a:solidFill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NZ" sz="4400" b="0" i="1" smtClean="0">
                                    <a:solidFill>
                                      <a:srgbClr val="660066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NZ" sz="4400" i="1">
                                <a:solidFill>
                                  <a:srgbClr val="660066"/>
                                </a:solidFill>
                                <a:latin typeface="Cambria Math"/>
                                <a:ea typeface="Cambria Math"/>
                              </a:rPr>
                              <m:t>∪</m:t>
                            </m:r>
                            <m:r>
                              <a:rPr lang="en-NZ" sz="4400" i="1">
                                <a:solidFill>
                                  <a:srgbClr val="660066"/>
                                </a:solidFill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NZ" sz="4400" b="0" i="1" smtClean="0">
                                <a:solidFill>
                                  <a:srgbClr val="660066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NZ" sz="4800" dirty="0">
                    <a:solidFill>
                      <a:srgbClr val="660066"/>
                    </a:solidFill>
                    <a:latin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7974" y="4332511"/>
                  <a:ext cx="2264200" cy="76944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4825"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3672092" y="5866070"/>
              <a:ext cx="715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4800" i="1" dirty="0" smtClean="0">
                  <a:solidFill>
                    <a:srgbClr val="660066"/>
                  </a:solidFill>
                  <a:latin typeface="Symbol" panose="05050102010706020507" pitchFamily="18" charset="2"/>
                </a:rPr>
                <a:t>I</a:t>
              </a:r>
              <a:r>
                <a:rPr lang="en-NZ" sz="4800" baseline="-25000" dirty="0" smtClean="0">
                  <a:solidFill>
                    <a:srgbClr val="660066"/>
                  </a:solidFill>
                  <a:latin typeface="Symbol" panose="05050102010706020507" pitchFamily="18" charset="2"/>
                </a:rPr>
                <a:t>1</a:t>
              </a:r>
              <a:endParaRPr lang="en-NZ" sz="4800" i="1" baseline="-25000" dirty="0">
                <a:solidFill>
                  <a:srgbClr val="660066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6583" y="5163508"/>
              <a:ext cx="4123738" cy="699386"/>
            </a:xfrm>
            <a:prstGeom prst="rect">
              <a:avLst/>
            </a:prstGeom>
            <a:solidFill>
              <a:srgbClr val="FFCCCC">
                <a:alpha val="54118"/>
              </a:srgbClr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84739" y="5035073"/>
              <a:ext cx="715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4800" i="1" dirty="0" smtClean="0">
                  <a:solidFill>
                    <a:srgbClr val="660066"/>
                  </a:solidFill>
                  <a:latin typeface="Symbol" panose="05050102010706020507" pitchFamily="18" charset="2"/>
                </a:rPr>
                <a:t>I</a:t>
              </a:r>
              <a:r>
                <a:rPr lang="en-NZ" sz="4800" baseline="-25000" dirty="0">
                  <a:solidFill>
                    <a:srgbClr val="660066"/>
                  </a:solidFill>
                  <a:latin typeface="Symbol" panose="05050102010706020507" pitchFamily="18" charset="2"/>
                </a:rPr>
                <a:t>2</a:t>
              </a:r>
              <a:endParaRPr lang="en-NZ" sz="4800" i="1" baseline="-25000" dirty="0">
                <a:solidFill>
                  <a:srgbClr val="660066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6583" y="4338095"/>
              <a:ext cx="4126401" cy="825412"/>
            </a:xfrm>
            <a:prstGeom prst="rect">
              <a:avLst/>
            </a:prstGeom>
            <a:solidFill>
              <a:srgbClr val="FFCC66">
                <a:alpha val="54118"/>
              </a:srgbClr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87239" y="4228113"/>
              <a:ext cx="715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4800" i="1" dirty="0" smtClean="0">
                  <a:solidFill>
                    <a:srgbClr val="660066"/>
                  </a:solidFill>
                  <a:latin typeface="Symbol" panose="05050102010706020507" pitchFamily="18" charset="2"/>
                </a:rPr>
                <a:t>I</a:t>
              </a:r>
              <a:r>
                <a:rPr lang="en-NZ" sz="4800" baseline="-25000" dirty="0" smtClean="0">
                  <a:solidFill>
                    <a:srgbClr val="660066"/>
                  </a:solidFill>
                  <a:latin typeface="Symbol" panose="05050102010706020507" pitchFamily="18" charset="2"/>
                </a:rPr>
                <a:t>3</a:t>
              </a:r>
              <a:endParaRPr lang="en-NZ" sz="4800" i="1" baseline="-25000" dirty="0">
                <a:solidFill>
                  <a:srgbClr val="660066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66170" y="4424836"/>
            <a:ext cx="71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i="1" dirty="0">
                <a:solidFill>
                  <a:srgbClr val="660066"/>
                </a:solidFill>
                <a:latin typeface="Symbol" panose="05050102010706020507" pitchFamily="18" charset="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426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9" grpId="0"/>
      <p:bldP spid="18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2: Hypothesis Testing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4892" y="944594"/>
            <a:ext cx="88292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 introduce hypothesis testing with a simple Binomial example:</a:t>
            </a:r>
            <a:endParaRPr lang="en-US" sz="3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4" y="2709120"/>
            <a:ext cx="2343601" cy="365830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826361" y="1991832"/>
            <a:ext cx="5092789" cy="48708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4000" b="1" i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Weird Coin !!</a:t>
            </a:r>
            <a:endParaRPr lang="en-US" altLang="en-US" sz="4000" b="1" i="1" dirty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I toss a coin 10 times and observe 9 heads.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Can I continue to believe that the coin is fair?</a:t>
            </a:r>
            <a:endParaRPr lang="en-US" altLang="en-US" sz="36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3428">
            <a:off x="354654" y="165290"/>
            <a:ext cx="4416372" cy="2633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08069" y="4361338"/>
            <a:ext cx="5868647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~ Binomial (n, p)</a:t>
            </a:r>
            <a:endParaRPr lang="en-US" sz="4800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 = p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4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2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 ≠ p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7512" y="4498007"/>
            <a:ext cx="689548" cy="67312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>
            <a:off x="5237853" y="5330310"/>
            <a:ext cx="689548" cy="67312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/>
          <p:cNvSpPr/>
          <p:nvPr/>
        </p:nvSpPr>
        <p:spPr>
          <a:xfrm>
            <a:off x="5225363" y="6052330"/>
            <a:ext cx="689548" cy="67312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63338" y="3009157"/>
            <a:ext cx="3638035" cy="852772"/>
          </a:xfrm>
          <a:prstGeom prst="wedgeRoundRectCallout">
            <a:avLst>
              <a:gd name="adj1" fmla="val -13004"/>
              <a:gd name="adj2" fmla="val 101172"/>
              <a:gd name="adj3" fmla="val 16667"/>
            </a:avLst>
          </a:prstGeom>
          <a:solidFill>
            <a:srgbClr val="FFCC99"/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n, p</a:t>
            </a:r>
            <a:r>
              <a:rPr lang="en-US" altLang="en-US" sz="4000" baseline="-25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0</a:t>
            </a:r>
            <a:r>
              <a:rPr lang="en-US" altLang="en-US" sz="4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 specified</a:t>
            </a:r>
            <a:endParaRPr lang="en-US" altLang="en-US" sz="4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activity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4892" y="1019544"/>
            <a:ext cx="882920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CC006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your own hypothesis test!</a:t>
            </a:r>
            <a:endParaRPr lang="en-US" sz="3200" dirty="0" smtClean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 algn="l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need a simple, engaging question with a disputable value of the Binomial </a:t>
            </a:r>
            <a:r>
              <a:rPr lang="en-US" sz="3200" i="1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</a:t>
            </a:r>
            <a:endParaRPr lang="en-US" sz="32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2400" indent="-57240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should experience the data-collecting process: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9600" lvl="1" indent="-5724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Reinforces the idea of a </a:t>
            </a:r>
            <a:r>
              <a:rPr lang="en-US" sz="32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</a:t>
            </a: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(data-generating mechanism) that we have to learn about through </a:t>
            </a:r>
            <a:r>
              <a:rPr lang="en-US" sz="32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sampling</a:t>
            </a:r>
            <a:r>
              <a:rPr lang="en-US" sz="32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91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great idea!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4892" y="1019544"/>
            <a:ext cx="8829208" cy="107721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2400" indent="-572400" algn="l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need a simple, engaging question with a disputable value of the Binomial </a:t>
            </a:r>
            <a:r>
              <a:rPr lang="en-US" sz="3200" i="1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</a:t>
            </a:r>
            <a:endParaRPr lang="en-US" sz="32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 rot="21433231">
            <a:off x="275519" y="2430031"/>
            <a:ext cx="4893380" cy="4097382"/>
          </a:xfrm>
          <a:prstGeom prst="round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4000" b="1" i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Buttered Toast: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Is it true that buttered toast tends to land on the carpet butter-side down?  </a:t>
            </a:r>
            <a:r>
              <a:rPr lang="en-US" altLang="en-US" sz="3600" dirty="0" smtClean="0">
                <a:solidFill>
                  <a:srgbClr val="66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</a:t>
            </a:r>
            <a:endParaRPr lang="en-US" altLang="en-US" sz="36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pi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2475"/>
            <a:ext cx="9144000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84" name="Group 20"/>
          <p:cNvGrpSpPr>
            <a:grpSpLocks/>
          </p:cNvGrpSpPr>
          <p:nvPr/>
        </p:nvGrpSpPr>
        <p:grpSpPr bwMode="auto">
          <a:xfrm>
            <a:off x="0" y="3298825"/>
            <a:ext cx="7583488" cy="2503488"/>
            <a:chOff x="0" y="2078"/>
            <a:chExt cx="4777" cy="1577"/>
          </a:xfrm>
        </p:grpSpPr>
        <p:sp>
          <p:nvSpPr>
            <p:cNvPr id="216077" name="AutoShape 13"/>
            <p:cNvSpPr>
              <a:spLocks noChangeArrowheads="1"/>
            </p:cNvSpPr>
            <p:nvPr/>
          </p:nvSpPr>
          <p:spPr bwMode="auto">
            <a:xfrm>
              <a:off x="0" y="2289"/>
              <a:ext cx="764" cy="677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216078" name="AutoShape 14"/>
            <p:cNvSpPr>
              <a:spLocks noChangeArrowheads="1"/>
            </p:cNvSpPr>
            <p:nvPr/>
          </p:nvSpPr>
          <p:spPr bwMode="auto">
            <a:xfrm>
              <a:off x="674" y="2078"/>
              <a:ext cx="369" cy="382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216079" name="AutoShape 15"/>
            <p:cNvSpPr>
              <a:spLocks noChangeArrowheads="1"/>
            </p:cNvSpPr>
            <p:nvPr/>
          </p:nvSpPr>
          <p:spPr bwMode="auto">
            <a:xfrm>
              <a:off x="1752" y="2171"/>
              <a:ext cx="369" cy="382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216080" name="AutoShape 16"/>
            <p:cNvSpPr>
              <a:spLocks noChangeArrowheads="1"/>
            </p:cNvSpPr>
            <p:nvPr/>
          </p:nvSpPr>
          <p:spPr bwMode="auto">
            <a:xfrm>
              <a:off x="3313" y="2379"/>
              <a:ext cx="261" cy="27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216081" name="AutoShape 17"/>
            <p:cNvSpPr>
              <a:spLocks noChangeArrowheads="1"/>
            </p:cNvSpPr>
            <p:nvPr/>
          </p:nvSpPr>
          <p:spPr bwMode="auto">
            <a:xfrm>
              <a:off x="4408" y="2702"/>
              <a:ext cx="369" cy="382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>
                <a:solidFill>
                  <a:srgbClr val="000000"/>
                </a:solidFill>
              </a:endParaRPr>
            </a:p>
          </p:txBody>
        </p:sp>
        <p:sp>
          <p:nvSpPr>
            <p:cNvPr id="216083" name="AutoShape 19"/>
            <p:cNvSpPr>
              <a:spLocks noChangeArrowheads="1"/>
            </p:cNvSpPr>
            <p:nvPr/>
          </p:nvSpPr>
          <p:spPr bwMode="auto">
            <a:xfrm>
              <a:off x="3692" y="2978"/>
              <a:ext cx="764" cy="677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47"/>
          <p:cNvGrpSpPr>
            <a:grpSpLocks/>
          </p:cNvGrpSpPr>
          <p:nvPr/>
        </p:nvGrpSpPr>
        <p:grpSpPr bwMode="auto">
          <a:xfrm>
            <a:off x="1476375" y="3098800"/>
            <a:ext cx="7827963" cy="3127375"/>
            <a:chOff x="930" y="1952"/>
            <a:chExt cx="4931" cy="1970"/>
          </a:xfrm>
        </p:grpSpPr>
        <p:pic>
          <p:nvPicPr>
            <p:cNvPr id="29" name="Picture 31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" y="2811"/>
              <a:ext cx="928" cy="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2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2686"/>
              <a:ext cx="849" cy="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3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924"/>
              <a:ext cx="928" cy="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4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513"/>
              <a:ext cx="662" cy="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6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" y="2259"/>
              <a:ext cx="532" cy="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8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" y="2358"/>
              <a:ext cx="532" cy="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9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" y="2487"/>
              <a:ext cx="489" cy="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0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" y="2437"/>
              <a:ext cx="532" cy="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1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" y="2796"/>
              <a:ext cx="532" cy="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2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" y="2336"/>
              <a:ext cx="417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3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2603"/>
              <a:ext cx="532" cy="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4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" y="3073"/>
              <a:ext cx="849" cy="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5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" y="1952"/>
              <a:ext cx="489" cy="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6" descr="warni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" y="2052"/>
              <a:ext cx="489" cy="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Diverse Intake</a:t>
            </a:r>
            <a:endParaRPr lang="en-NZ" altLang="en-US" sz="44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35050"/>
            <a:ext cx="490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Attitudes to theory</a:t>
            </a:r>
            <a:r>
              <a:rPr lang="en-NZ" sz="28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:</a:t>
            </a:r>
            <a:endParaRPr lang="en-NZ" sz="28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6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6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6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 rot="21433231">
            <a:off x="5669654" y="-199407"/>
            <a:ext cx="3581862" cy="2453210"/>
          </a:xfrm>
          <a:prstGeom prst="round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i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Buttered Toast: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Is it true that buttered toast tends to land on the carpet butter-side down?  </a:t>
            </a:r>
            <a:r>
              <a:rPr lang="en-US" altLang="en-US" dirty="0" smtClean="0">
                <a:solidFill>
                  <a:srgbClr val="66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</a:t>
            </a:r>
            <a:endParaRPr lang="en-US" altLang="en-US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54053" y="4368997"/>
            <a:ext cx="583117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~ Binomial (20, p)</a:t>
            </a:r>
            <a:endParaRPr lang="en-US" sz="4800" dirty="0">
              <a:solidFill>
                <a:srgbClr val="CC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 = 0.5</a:t>
            </a:r>
            <a:endParaRPr lang="en-US" sz="4400" baseline="-250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4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2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 ≠ 0.5</a:t>
            </a:r>
            <a:endParaRPr lang="en-US" sz="4400" baseline="-250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960" y="52311"/>
            <a:ext cx="5693764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 a piece of buttered toast n=20 times.</a:t>
            </a:r>
            <a:endParaRPr lang="en-US" sz="36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X be the number of times the toast lands butter-side down out of n=20 independent trials.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49121" y="3361040"/>
            <a:ext cx="3972394" cy="1806224"/>
          </a:xfrm>
          <a:prstGeom prst="wedgeRoundRectCallout">
            <a:avLst>
              <a:gd name="adj1" fmla="val -33286"/>
              <a:gd name="adj2" fmla="val 666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Under H</a:t>
            </a:r>
            <a:r>
              <a:rPr lang="en-US" altLang="en-US" sz="3200" baseline="-250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0</a:t>
            </a:r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, toast is equally likely to fall either way up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9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3"/>
            <a:ext cx="9144000" cy="279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was that about buttered toast?</a:t>
            </a:r>
            <a:endParaRPr lang="en-NZ" altLang="en-US" sz="36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dvAuto="5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876" y="-472440"/>
            <a:ext cx="12411691" cy="6978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20913"/>
            <a:ext cx="9144000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NZ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Artwork by Kimberly Miner via </a:t>
            </a:r>
            <a:r>
              <a:rPr lang="en-NZ" sz="3600" dirty="0" err="1" smtClean="0">
                <a:solidFill>
                  <a:schemeClr val="accent6"/>
                </a:solidFill>
                <a:latin typeface="Comic Sans MS" panose="030F0702030302020204" pitchFamily="66" charset="0"/>
              </a:rPr>
              <a:t>Youtube</a:t>
            </a:r>
            <a:endParaRPr lang="en-NZ"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The doomed toast experiment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33203"/>
            <a:ext cx="8589364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66"/>
                </a:solidFill>
                <a:latin typeface="Arial" charset="0"/>
              </a:rPr>
              <a:t>Used water bottles and marker pens, not butter!</a:t>
            </a:r>
            <a:endParaRPr lang="en-US" sz="3600" dirty="0">
              <a:solidFill>
                <a:srgbClr val="FF0066"/>
              </a:solidFill>
              <a:latin typeface="Arial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66FF"/>
                </a:solidFill>
                <a:latin typeface="Arial" charset="0"/>
              </a:rPr>
              <a:t>Spent all week making toast</a:t>
            </a:r>
            <a:endParaRPr lang="en-US" sz="3600" dirty="0">
              <a:solidFill>
                <a:srgbClr val="0066FF"/>
              </a:solidFill>
              <a:latin typeface="Arial" charset="0"/>
            </a:endParaRPr>
          </a:p>
          <a:p>
            <a:pPr marL="571500" indent="-571500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CC0000"/>
                </a:solidFill>
                <a:latin typeface="Arial" charset="0"/>
              </a:rPr>
              <a:t>Asked students to consider the </a:t>
            </a:r>
            <a:r>
              <a:rPr lang="en-US" sz="3600" b="1" dirty="0" smtClean="0">
                <a:solidFill>
                  <a:srgbClr val="CC0000"/>
                </a:solidFill>
                <a:latin typeface="Arial" charset="0"/>
              </a:rPr>
              <a:t>context: </a:t>
            </a:r>
            <a:r>
              <a:rPr lang="en-US" sz="3600" dirty="0" smtClean="0">
                <a:solidFill>
                  <a:srgbClr val="CC0000"/>
                </a:solidFill>
                <a:latin typeface="Arial" charset="0"/>
              </a:rPr>
              <a:t>in what circumstances does this question become relevant?</a:t>
            </a:r>
          </a:p>
        </p:txBody>
      </p:sp>
    </p:spTree>
    <p:extLst>
      <p:ext uri="{BB962C8B-B14F-4D97-AF65-F5344CB8AC3E}">
        <p14:creationId xmlns:p14="http://schemas.microsoft.com/office/powerpoint/2010/main" val="12286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ight Arrow Callout 2"/>
          <p:cNvSpPr>
            <a:spLocks noChangeArrowheads="1"/>
          </p:cNvSpPr>
          <p:nvPr/>
        </p:nvSpPr>
        <p:spPr bwMode="auto">
          <a:xfrm>
            <a:off x="524651" y="2683237"/>
            <a:ext cx="2998033" cy="745759"/>
          </a:xfrm>
          <a:prstGeom prst="rightArrowCallout">
            <a:avLst>
              <a:gd name="adj1" fmla="val 39760"/>
              <a:gd name="adj2" fmla="val 42712"/>
              <a:gd name="adj3" fmla="val 25000"/>
              <a:gd name="adj4" fmla="val 58525"/>
            </a:avLst>
          </a:prstGeom>
          <a:gradFill rotWithShape="1">
            <a:gsLst>
              <a:gs pos="0">
                <a:srgbClr val="99FFCC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solidFill>
                  <a:srgbClr val="000000"/>
                </a:solidFill>
                <a:latin typeface="Comic Sans MS" pitchFamily="66" charset="0"/>
              </a:rPr>
              <a:t>Toast!</a:t>
            </a:r>
            <a:endParaRPr lang="en-US" altLang="en-US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9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484026" y="1948721"/>
            <a:ext cx="0" cy="4377128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flipH="1">
            <a:off x="299801" y="3687582"/>
            <a:ext cx="111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2m</a:t>
            </a:r>
            <a:endParaRPr lang="en-NZ" sz="3600" dirty="0">
              <a:solidFill>
                <a:srgbClr val="FF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31370" y="258483"/>
            <a:ext cx="3612630" cy="2351054"/>
          </a:xfrm>
          <a:prstGeom prst="wedgeRoundRectCallout">
            <a:avLst>
              <a:gd name="adj1" fmla="val -58956"/>
              <a:gd name="adj2" fmla="val 3110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The most peculiar notion of </a:t>
            </a:r>
            <a:r>
              <a:rPr lang="en-US" altLang="en-US" sz="32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breakfast</a:t>
            </a:r>
            <a:r>
              <a:rPr lang="en-US" altLang="en-US" sz="32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n-US" sz="32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   I have ever seen</a:t>
            </a:r>
            <a:endParaRPr lang="en-US" altLang="en-US"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What happened?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9900" y="1388037"/>
            <a:ext cx="858936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66"/>
                </a:solidFill>
                <a:latin typeface="Arial" charset="0"/>
              </a:rPr>
              <a:t>Chaos!</a:t>
            </a:r>
            <a:endParaRPr lang="en-US" sz="3600" dirty="0">
              <a:solidFill>
                <a:srgbClr val="FF0066"/>
              </a:solidFill>
              <a:latin typeface="Arial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66FF"/>
                </a:solidFill>
                <a:latin typeface="Arial" charset="0"/>
              </a:rPr>
              <a:t>Not very much statistical learning...</a:t>
            </a:r>
            <a:endParaRPr lang="en-US" sz="3600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2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What went wrong?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128">
            <a:off x="2129496" y="912317"/>
            <a:ext cx="6806116" cy="260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8787" y="4140934"/>
            <a:ext cx="6456806" cy="2623469"/>
          </a:xfrm>
          <a:prstGeom prst="wedgeRoundRectCallout">
            <a:avLst>
              <a:gd name="adj1" fmla="val 32262"/>
              <a:gd name="adj2" fmla="val -77935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Yes, they should! </a:t>
            </a:r>
          </a:p>
          <a:p>
            <a:pPr eaLnBrk="1" hangingPunct="1"/>
            <a:r>
              <a:rPr lang="en-US" altLang="en-US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But if this phase is too distracting, the point of the exercise will be lost.</a:t>
            </a:r>
            <a:endParaRPr lang="en-US" altLang="en-US"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And anyway...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8787" y="2105920"/>
            <a:ext cx="8692556" cy="3466628"/>
            <a:chOff x="258787" y="2120910"/>
            <a:chExt cx="8692556" cy="3466628"/>
          </a:xfrm>
        </p:grpSpPr>
        <p:pic>
          <p:nvPicPr>
            <p:cNvPr id="6" name="Picture 5" descr="P101088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5" t="12219" b="14461"/>
            <a:stretch>
              <a:fillRect/>
            </a:stretch>
          </p:blipFill>
          <p:spPr bwMode="auto">
            <a:xfrm rot="175618">
              <a:off x="4569843" y="2304588"/>
              <a:ext cx="4381500" cy="328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 rot="21380580">
              <a:off x="258787" y="2120910"/>
              <a:ext cx="3788557" cy="2020023"/>
            </a:xfrm>
            <a:prstGeom prst="wedgeRoundRectCallout">
              <a:avLst>
                <a:gd name="adj1" fmla="val 71038"/>
                <a:gd name="adj2" fmla="val 29666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  <a:extLst/>
          </p:spPr>
          <p:txBody>
            <a:bodyPr wrap="square" tIns="1080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radley Hand ITC" pitchFamily="66" charset="0"/>
                </a:defRPr>
              </a:lvl9pPr>
            </a:lstStyle>
            <a:p>
              <a:pPr eaLnBrk="1" hangingPunct="1"/>
              <a:r>
                <a:rPr lang="en-US" altLang="en-US" sz="36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It’s actually quite boring, dropping toast.</a:t>
              </a:r>
              <a:endParaRPr lang="en-US" altLang="en-US" sz="3600" dirty="0">
                <a:solidFill>
                  <a:schemeClr val="accent6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0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193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A new terminology for Statistical Education: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84141" y="1974734"/>
            <a:ext cx="8589364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Too-Much-Toast  </a:t>
            </a:r>
            <a:r>
              <a:rPr lang="en-US" sz="44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(noun)</a:t>
            </a:r>
          </a:p>
          <a:p>
            <a:pPr eaLnBrk="0" hangingPunct="0">
              <a:spcBef>
                <a:spcPts val="600"/>
              </a:spcBef>
              <a:spcAft>
                <a:spcPts val="1200"/>
              </a:spcAft>
            </a:pPr>
            <a:r>
              <a:rPr lang="en-US" sz="3600" i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Definition: </a:t>
            </a:r>
            <a:r>
              <a:rPr lang="en-US" sz="3600" b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The art of missing the educational point due to an energy-consuming distractor</a:t>
            </a:r>
            <a:r>
              <a:rPr lang="en-US" sz="3600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 </a:t>
            </a:r>
          </a:p>
          <a:p>
            <a:pPr eaLnBrk="0" hangingPunct="0">
              <a:spcBef>
                <a:spcPts val="600"/>
              </a:spcBef>
              <a:spcAft>
                <a:spcPts val="1200"/>
              </a:spcAft>
            </a:pPr>
            <a:r>
              <a:rPr lang="en-US" sz="3600" i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‘This exercise involves too-much-toast’</a:t>
            </a:r>
          </a:p>
          <a:p>
            <a:pPr eaLnBrk="0" hangingPunct="0">
              <a:spcBef>
                <a:spcPts val="600"/>
              </a:spcBef>
              <a:spcAft>
                <a:spcPts val="1200"/>
              </a:spcAft>
            </a:pPr>
            <a:r>
              <a:rPr lang="en-US" sz="3600" i="1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‘Refrain from putting too-much-toast into team activities’</a:t>
            </a:r>
          </a:p>
        </p:txBody>
      </p:sp>
    </p:spTree>
    <p:extLst>
      <p:ext uri="{BB962C8B-B14F-4D97-AF65-F5344CB8AC3E}">
        <p14:creationId xmlns:p14="http://schemas.microsoft.com/office/powerpoint/2010/main" val="30221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pi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2475"/>
            <a:ext cx="9144000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77" name="AutoShape 13"/>
          <p:cNvSpPr>
            <a:spLocks noChangeArrowheads="1"/>
          </p:cNvSpPr>
          <p:nvPr/>
        </p:nvSpPr>
        <p:spPr bwMode="auto">
          <a:xfrm>
            <a:off x="0" y="3633788"/>
            <a:ext cx="1212850" cy="10747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216078" name="AutoShape 14"/>
          <p:cNvSpPr>
            <a:spLocks noChangeArrowheads="1"/>
          </p:cNvSpPr>
          <p:nvPr/>
        </p:nvSpPr>
        <p:spPr bwMode="auto">
          <a:xfrm>
            <a:off x="1069975" y="3298825"/>
            <a:ext cx="585788" cy="6064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216079" name="AutoShape 15"/>
          <p:cNvSpPr>
            <a:spLocks noChangeArrowheads="1"/>
          </p:cNvSpPr>
          <p:nvPr/>
        </p:nvSpPr>
        <p:spPr bwMode="auto">
          <a:xfrm>
            <a:off x="2781300" y="3446463"/>
            <a:ext cx="585788" cy="6064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216080" name="AutoShape 16"/>
          <p:cNvSpPr>
            <a:spLocks noChangeArrowheads="1"/>
          </p:cNvSpPr>
          <p:nvPr/>
        </p:nvSpPr>
        <p:spPr bwMode="auto">
          <a:xfrm>
            <a:off x="5259388" y="3776663"/>
            <a:ext cx="414338" cy="43338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216081" name="AutoShape 17"/>
          <p:cNvSpPr>
            <a:spLocks noChangeArrowheads="1"/>
          </p:cNvSpPr>
          <p:nvPr/>
        </p:nvSpPr>
        <p:spPr bwMode="auto">
          <a:xfrm>
            <a:off x="6997700" y="4289425"/>
            <a:ext cx="585788" cy="6064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216083" name="AutoShape 19"/>
          <p:cNvSpPr>
            <a:spLocks noChangeArrowheads="1"/>
          </p:cNvSpPr>
          <p:nvPr/>
        </p:nvSpPr>
        <p:spPr bwMode="auto">
          <a:xfrm>
            <a:off x="5861050" y="4727575"/>
            <a:ext cx="1212850" cy="10747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>
              <a:solidFill>
                <a:srgbClr val="000000"/>
              </a:solidFill>
            </a:endParaRPr>
          </a:p>
        </p:txBody>
      </p:sp>
      <p:pic>
        <p:nvPicPr>
          <p:cNvPr id="31" name="Picture 33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641850"/>
            <a:ext cx="14732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4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89388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6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586163"/>
            <a:ext cx="84455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8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3743325"/>
            <a:ext cx="84455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9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948113"/>
            <a:ext cx="77628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0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3868738"/>
            <a:ext cx="84455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1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4438650"/>
            <a:ext cx="84455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2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3708400"/>
            <a:ext cx="661988" cy="6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3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132263"/>
            <a:ext cx="84455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4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878388"/>
            <a:ext cx="1347788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5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3098800"/>
            <a:ext cx="77628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6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3257550"/>
            <a:ext cx="77628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Challenge:</a:t>
            </a:r>
            <a:endParaRPr lang="en-NZ" altLang="en-US" sz="44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31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4462463"/>
            <a:ext cx="14732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 descr="war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264025"/>
            <a:ext cx="1347788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07442" y="1165154"/>
            <a:ext cx="4107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Theory lovers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08191" y="5378450"/>
            <a:ext cx="4107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CC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Fascinate &amp; Inspire</a:t>
            </a:r>
            <a:endParaRPr lang="en-US" dirty="0" smtClean="0">
              <a:solidFill>
                <a:srgbClr val="0070C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824413" y="1164424"/>
            <a:ext cx="4319585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00CC9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Theory deniers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CC99">
                    <a:lumMod val="75000"/>
                  </a:srgbClr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Make theory accessible &amp; relevant</a:t>
            </a:r>
          </a:p>
        </p:txBody>
      </p:sp>
      <p:sp useBgFill="1"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5864984" y="6092279"/>
            <a:ext cx="3234046" cy="584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CC99">
                    <a:lumMod val="75000"/>
                  </a:srgbClr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Convert!</a:t>
            </a:r>
          </a:p>
        </p:txBody>
      </p:sp>
    </p:spTree>
    <p:extLst>
      <p:ext uri="{BB962C8B-B14F-4D97-AF65-F5344CB8AC3E}">
        <p14:creationId xmlns:p14="http://schemas.microsoft.com/office/powerpoint/2010/main" val="25778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27746E-6 L 0.03628 -0.21502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107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27746E-6 L 0.12795 0.04047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20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9191E-6 L -0.60643 -0.15977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-8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3237E-6 L -0.13941 -0.10174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50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9017E-6 L -0.38038 0.00116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7341E-6 L -0.58177 0.02289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97" y="11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104E-6 L 0.55885 -0.07537 " pathEditMode="fixed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4" y="-37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647E-6 L 0.56388 -0.30983 " pathEditMode="fixed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5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96532E-6 L 0.3507 0.005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5" y="27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52601E-6 L 0.63612 0.0187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06" y="92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5549E-6 L 0.24757 -0.193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8" y="-96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711E-6 L 0.48698 -0.062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-31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60116E-6 L 0.2066 -0.0076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-3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9711E-6 L -0.14913 -0.1472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73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79769E-6 L 0.14913 0.0686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34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31214E-6 L -0.05747 -0.099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-49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2428E-6 L 0.06736 -0.090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4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5434E-6 L -0.17222 0.13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11" y="670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09827E-6 L -0.08854 -0.092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46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341E-6 L -0.13438 0.014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7" grpId="0" animBg="1"/>
      <p:bldP spid="216078" grpId="0" animBg="1"/>
      <p:bldP spid="216079" grpId="0" animBg="1"/>
      <p:bldP spid="216080" grpId="0" animBg="1"/>
      <p:bldP spid="216081" grpId="0" animBg="1"/>
      <p:bldP spid="216083" grpId="0" animBg="1"/>
      <p:bldP spid="27" grpId="0"/>
      <p:bldP spid="43" grpId="0"/>
      <p:bldP spid="44" grpId="0"/>
      <p:bldP spid="4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A better idea: Baked Dice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32" y="1030105"/>
            <a:ext cx="2611867" cy="338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103" y="1075075"/>
            <a:ext cx="3801958" cy="2652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590" y="3891506"/>
            <a:ext cx="2651843" cy="1939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792" y="3891506"/>
            <a:ext cx="3643084" cy="2254459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6503494"/>
            <a:ext cx="91576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66FF"/>
                </a:solidFill>
                <a:latin typeface="Arial" charset="0"/>
              </a:rPr>
              <a:t>www.buzzfeed.com/koolnewsblog/how-to-bake-a-cheating-dice-1dgl</a:t>
            </a:r>
            <a:endParaRPr lang="en-US" sz="2000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7449" y="2871445"/>
            <a:ext cx="1562020" cy="170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4"/>
          <a:stretch/>
        </p:blipFill>
        <p:spPr>
          <a:xfrm rot="710923">
            <a:off x="3966009" y="2140732"/>
            <a:ext cx="1364899" cy="1101662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49"/>
          <a:stretch/>
        </p:blipFill>
        <p:spPr bwMode="auto">
          <a:xfrm rot="869281">
            <a:off x="5519163" y="2600893"/>
            <a:ext cx="2882905" cy="340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4"/>
          <a:stretch/>
        </p:blipFill>
        <p:spPr>
          <a:xfrm rot="710923">
            <a:off x="6005061" y="1269185"/>
            <a:ext cx="2074275" cy="1674226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Baking dice to win every time?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24648" y="1694251"/>
            <a:ext cx="305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Plastic melts and sinks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31948" y="2894580"/>
            <a:ext cx="1034322" cy="1441059"/>
          </a:xfrm>
          <a:prstGeom prst="downArrow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Down Arrow 9"/>
          <p:cNvSpPr/>
          <p:nvPr/>
        </p:nvSpPr>
        <p:spPr>
          <a:xfrm>
            <a:off x="2258498" y="2912070"/>
            <a:ext cx="1034322" cy="1441059"/>
          </a:xfrm>
          <a:prstGeom prst="downArrow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 flipH="1">
            <a:off x="344773" y="4739752"/>
            <a:ext cx="3507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Dice are loaded in your </a:t>
            </a:r>
            <a:r>
              <a:rPr lang="en-NZ" sz="3600" dirty="0" err="1" smtClean="0">
                <a:solidFill>
                  <a:srgbClr val="660066"/>
                </a:solidFill>
                <a:latin typeface="Comic Sans MS" panose="030F0702030302020204" pitchFamily="66" charset="0"/>
              </a:rPr>
              <a:t>favor</a:t>
            </a:r>
            <a:r>
              <a:rPr lang="en-NZ" sz="3600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!</a:t>
            </a:r>
            <a:endParaRPr lang="en-NZ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>
                <a:solidFill>
                  <a:srgbClr val="0033CC"/>
                </a:solidFill>
                <a:latin typeface="Arial" charset="0"/>
              </a:rPr>
              <a:t>B</a:t>
            </a:r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aked dice hypothesis testing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33203"/>
            <a:ext cx="858936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66"/>
                </a:solidFill>
                <a:latin typeface="Arial" charset="0"/>
              </a:rPr>
              <a:t>I bake the dice at home beforehand (use adequate ventilation if trying this!)</a:t>
            </a:r>
            <a:endParaRPr lang="en-US" sz="3600" dirty="0">
              <a:solidFill>
                <a:srgbClr val="FF0066"/>
              </a:solidFill>
              <a:latin typeface="Arial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66FF"/>
                </a:solidFill>
                <a:latin typeface="Arial" charset="0"/>
              </a:rPr>
              <a:t>Students just need to roll the dice and collect results</a:t>
            </a:r>
            <a:endParaRPr lang="en-US" sz="3600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128">
            <a:off x="1919635" y="3639856"/>
            <a:ext cx="6806116" cy="260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81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>
                <a:solidFill>
                  <a:srgbClr val="0033CC"/>
                </a:solidFill>
                <a:latin typeface="Arial" charset="0"/>
              </a:rPr>
              <a:t>B</a:t>
            </a:r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aked dice hypothesis testing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23197" y="2923081"/>
            <a:ext cx="583117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~ Binomial (20, p)</a:t>
            </a:r>
            <a:endParaRPr lang="en-US" sz="48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 = 1/6</a:t>
            </a:r>
            <a:endParaRPr lang="en-US" sz="4400" baseline="-250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400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2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4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p ≠ 1/6</a:t>
            </a:r>
            <a:endParaRPr lang="en-US" sz="4400" baseline="-250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958" y="1297432"/>
            <a:ext cx="887418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Roll a baked die n=20 times:</a:t>
            </a:r>
            <a:endParaRPr lang="en-US" sz="36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is the number of 6’s rolled.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2533339" y="2571166"/>
            <a:ext cx="5891135" cy="3739693"/>
          </a:xfrm>
          <a:prstGeom prst="cloudCallout">
            <a:avLst>
              <a:gd name="adj1" fmla="val -72767"/>
              <a:gd name="adj2" fmla="val 52611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NZ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dice does not seem to work, but the activity is more successful!</a:t>
            </a:r>
            <a:endParaRPr lang="en-NZ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5764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NZ" sz="4800" b="1" dirty="0" smtClean="0">
                <a:solidFill>
                  <a:srgbClr val="0033CC"/>
                </a:solidFill>
                <a:latin typeface="Arial" charset="0"/>
              </a:rPr>
              <a:t>Aside: Where to do teamwork?</a:t>
            </a:r>
            <a:endParaRPr lang="en-NZ" sz="4400" b="1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24" y="1214201"/>
            <a:ext cx="4077327" cy="3057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623" y="4367080"/>
                <a:ext cx="4077327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𝑇h𝑒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𝑂𝑙𝑑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23" y="4367080"/>
                <a:ext cx="4077327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18310" y="4367079"/>
                <a:ext cx="4057759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…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𝑎𝑛𝑑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𝑡h𝑒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</a:rPr>
                        <m:t>𝑁𝑒𝑤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310" y="4367079"/>
                <a:ext cx="4057759" cy="7694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970" y="5416451"/>
            <a:ext cx="85893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Moving to small, flat-floored seminar rooms made a big difference!</a:t>
            </a:r>
            <a:endParaRPr lang="en-US" sz="36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39773" y="5422720"/>
            <a:ext cx="1461543" cy="1312167"/>
            <a:chOff x="2128603" y="958850"/>
            <a:chExt cx="5107202" cy="51121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13" name="Donut 12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10" y="1214201"/>
            <a:ext cx="4107306" cy="30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3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3: Movie Making!</a:t>
            </a:r>
            <a:endParaRPr lang="en-NZ" alt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133203"/>
            <a:ext cx="858936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 wanted to get students to create dialogs as a way of understanding and engaging with course material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Problems: video cameras impractical; students don’t want to speak on record</a:t>
            </a: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internet tools make it easy! 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misunderstandings are spoken by cartoon characters, not by the students themselves!</a:t>
            </a:r>
            <a:endParaRPr lang="en-US" sz="3200" dirty="0" smtClean="0">
              <a:solidFill>
                <a:srgbClr val="00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8872">
            <a:off x="148775" y="224858"/>
            <a:ext cx="6643394" cy="2668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6405">
            <a:off x="83124" y="3863716"/>
            <a:ext cx="5291528" cy="2307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647">
            <a:off x="5825413" y="2623737"/>
            <a:ext cx="3209019" cy="41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23436" r="54439" b="7500"/>
          <a:stretch>
            <a:fillRect/>
          </a:stretch>
        </p:blipFill>
        <p:spPr bwMode="auto">
          <a:xfrm>
            <a:off x="5748967" y="1936327"/>
            <a:ext cx="3395033" cy="49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1"/>
          <p:cNvSpPr>
            <a:spLocks noChangeArrowheads="1"/>
          </p:cNvSpPr>
          <p:nvPr/>
        </p:nvSpPr>
        <p:spPr bwMode="auto">
          <a:xfrm>
            <a:off x="0" y="-1"/>
            <a:ext cx="9144000" cy="136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Arial" charset="0"/>
              </a:rPr>
              <a:t>The Best Movie Ever Made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Arial" charset="0"/>
              </a:rPr>
              <a:t>(in a statistics lecture</a:t>
            </a:r>
            <a:r>
              <a:rPr lang="en-US" altLang="en-US" sz="4800" b="1" dirty="0" smtClean="0">
                <a:solidFill>
                  <a:srgbClr val="0033CC"/>
                </a:solidFill>
                <a:latin typeface="Arial" charset="0"/>
              </a:rPr>
              <a:t>)</a:t>
            </a:r>
            <a:endParaRPr lang="en-NZ" altLang="en-US" sz="48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-1" y="2131197"/>
            <a:ext cx="5851525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en-US" altLang="en-US" sz="3600" i="1" dirty="0" smtClean="0">
                <a:solidFill>
                  <a:srgbClr val="FF0000"/>
                </a:solidFill>
                <a:latin typeface="Arial" charset="0"/>
              </a:rPr>
              <a:t>Make </a:t>
            </a:r>
            <a:r>
              <a:rPr lang="en-US" altLang="en-US" sz="3600" i="1" dirty="0">
                <a:solidFill>
                  <a:srgbClr val="FF0000"/>
                </a:solidFill>
                <a:latin typeface="Arial" charset="0"/>
              </a:rPr>
              <a:t>a movie on a topic connected with sample </a:t>
            </a:r>
            <a:r>
              <a:rPr lang="en-US" altLang="en-US" sz="3600" i="1" dirty="0" smtClean="0">
                <a:solidFill>
                  <a:srgbClr val="FF0000"/>
                </a:solidFill>
                <a:latin typeface="Arial" charset="0"/>
              </a:rPr>
              <a:t>size</a:t>
            </a:r>
            <a:endParaRPr lang="en-US" altLang="en-US" sz="3600" i="1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Arial" charset="0"/>
              </a:rPr>
              <a:t>Budget: $0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en-US" sz="3600" dirty="0" smtClean="0">
                <a:solidFill>
                  <a:srgbClr val="0000FF"/>
                </a:solidFill>
                <a:latin typeface="Arial" charset="0"/>
              </a:rPr>
              <a:t> Time allowed: 1 hour</a:t>
            </a:r>
            <a:r>
              <a:rPr lang="en-US" altLang="en-US" sz="3600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US" altLang="en-US" sz="3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692593" y="5828520"/>
            <a:ext cx="3659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  <a:hlinkClick r:id="rId4"/>
              </a:rPr>
              <a:t>Falcon Team 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  <a:cs typeface="Arial" charset="0"/>
                <a:hlinkClick r:id="rId4"/>
              </a:rPr>
              <a:t>Video</a:t>
            </a:r>
            <a:endParaRPr lang="en-US" alt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uiExpand="1" build="p"/>
      <p:bldP spid="3789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ight Arrow Callout 2"/>
          <p:cNvSpPr>
            <a:spLocks noChangeArrowheads="1"/>
          </p:cNvSpPr>
          <p:nvPr/>
        </p:nvSpPr>
        <p:spPr bwMode="auto">
          <a:xfrm>
            <a:off x="329782" y="3325005"/>
            <a:ext cx="3627619" cy="530277"/>
          </a:xfrm>
          <a:prstGeom prst="rightArrowCallout">
            <a:avLst>
              <a:gd name="adj1" fmla="val 50000"/>
              <a:gd name="adj2" fmla="val 25000"/>
              <a:gd name="adj3" fmla="val 22173"/>
              <a:gd name="adj4" fmla="val 64977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solidFill>
                  <a:srgbClr val="000000"/>
                </a:solidFill>
                <a:latin typeface="Comic Sans MS" pitchFamily="66" charset="0"/>
              </a:rPr>
              <a:t>Toast!</a:t>
            </a:r>
            <a:endParaRPr lang="en-US" altLang="en-US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0"/>
                <a:ext cx="7255239" cy="76944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𝑇h𝑒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𝐴𝑢𝑡h𝑜𝑟𝑠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: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𝑇𝑒𝑎𝑚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NZ" sz="4400" b="0" i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𝐹𝑎𝑙𝑐𝑜𝑛</m:t>
                      </m:r>
                    </m:oMath>
                  </m:oMathPara>
                </a14:m>
                <a:endParaRPr lang="en-NZ" sz="44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0"/>
                <a:ext cx="7255239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33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Arial" charset="0"/>
              </a:rPr>
              <a:t>Comments: </a:t>
            </a:r>
            <a:endParaRPr lang="en-NZ" altLang="en-US" sz="44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1051237"/>
            <a:ext cx="91440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3000"/>
              </a:spcAft>
            </a:pPr>
            <a:r>
              <a:rPr lang="en-US" altLang="en-US" sz="3600" dirty="0" smtClean="0">
                <a:solidFill>
                  <a:srgbClr val="0066FF"/>
                </a:solidFill>
                <a:latin typeface="Arial" charset="0"/>
              </a:rPr>
              <a:t>Some </a:t>
            </a:r>
            <a:r>
              <a:rPr lang="en-US" altLang="en-US" sz="3600" dirty="0">
                <a:solidFill>
                  <a:srgbClr val="0066FF"/>
                </a:solidFill>
                <a:latin typeface="Arial" charset="0"/>
              </a:rPr>
              <a:t>great movies, </a:t>
            </a:r>
            <a:r>
              <a:rPr lang="en-US" altLang="en-US" sz="3600" dirty="0" smtClean="0">
                <a:solidFill>
                  <a:srgbClr val="0066FF"/>
                </a:solidFill>
                <a:latin typeface="Arial" charset="0"/>
              </a:rPr>
              <a:t>some </a:t>
            </a:r>
            <a:r>
              <a:rPr lang="en-US" altLang="en-US" sz="3600" dirty="0">
                <a:solidFill>
                  <a:srgbClr val="0066FF"/>
                </a:solidFill>
                <a:latin typeface="Arial" charset="0"/>
              </a:rPr>
              <a:t>fun movies, a </a:t>
            </a:r>
            <a:r>
              <a:rPr lang="en-US" altLang="en-US" sz="3600" dirty="0" smtClean="0">
                <a:solidFill>
                  <a:srgbClr val="0066FF"/>
                </a:solidFill>
                <a:latin typeface="Arial" charset="0"/>
              </a:rPr>
              <a:t>couple </a:t>
            </a:r>
            <a:r>
              <a:rPr lang="en-US" altLang="en-US" sz="3600" dirty="0">
                <a:solidFill>
                  <a:srgbClr val="0066FF"/>
                </a:solidFill>
                <a:latin typeface="Arial" charset="0"/>
              </a:rPr>
              <a:t>of dull </a:t>
            </a:r>
            <a:r>
              <a:rPr lang="en-US" altLang="en-US" sz="3600" dirty="0" smtClean="0">
                <a:solidFill>
                  <a:srgbClr val="0066FF"/>
                </a:solidFill>
                <a:latin typeface="Arial" charset="0"/>
              </a:rPr>
              <a:t>movies</a:t>
            </a:r>
            <a:endParaRPr lang="en-US" altLang="en-US" sz="3600" dirty="0">
              <a:solidFill>
                <a:srgbClr val="FF0066"/>
              </a:solidFill>
              <a:latin typeface="Arial" charset="0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 Exposed </a:t>
            </a:r>
            <a:r>
              <a:rPr lang="en-US" altLang="en-US" sz="3600" dirty="0">
                <a:solidFill>
                  <a:srgbClr val="FF0066"/>
                </a:solidFill>
                <a:latin typeface="Arial" charset="0"/>
              </a:rPr>
              <a:t>some holes in understanding that I </a:t>
            </a: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had never thought of:</a:t>
            </a:r>
            <a:endParaRPr lang="en-US" altLang="en-US" sz="3600" dirty="0">
              <a:solidFill>
                <a:srgbClr val="FF0066"/>
              </a:solidFill>
              <a:latin typeface="Arial" charset="0"/>
            </a:endParaRPr>
          </a:p>
          <a:p>
            <a:pPr lvl="2" indent="-457200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en-US" sz="3600" dirty="0" smtClean="0">
                <a:solidFill>
                  <a:srgbClr val="0000FF"/>
                </a:solidFill>
                <a:latin typeface="Arial" charset="0"/>
              </a:rPr>
              <a:t>before </a:t>
            </a:r>
            <a:r>
              <a:rPr lang="en-US" altLang="en-US" sz="3600" dirty="0">
                <a:solidFill>
                  <a:srgbClr val="0000FF"/>
                </a:solidFill>
                <a:latin typeface="Arial" charset="0"/>
              </a:rPr>
              <a:t>conducting a hypothesis test, you need a hypothesis</a:t>
            </a:r>
            <a:r>
              <a:rPr lang="en-US" altLang="en-US" sz="3600" dirty="0" smtClean="0">
                <a:solidFill>
                  <a:srgbClr val="0000FF"/>
                </a:solidFill>
                <a:latin typeface="Arial" charset="0"/>
              </a:rPr>
              <a:t>!</a:t>
            </a:r>
            <a:endParaRPr lang="en-US" altLang="en-US" sz="360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966">
            <a:off x="2072438" y="4536150"/>
            <a:ext cx="5781675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658">
            <a:off x="1787462" y="3113637"/>
            <a:ext cx="584835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4148">
            <a:off x="1242987" y="1752548"/>
            <a:ext cx="6153150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Everybody’s talking about ...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2653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31174" y="-14990"/>
            <a:ext cx="3295364" cy="954107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altLang="en-US" sz="2800" dirty="0" smtClean="0">
                <a:solidFill>
                  <a:srgbClr val="990033"/>
                </a:solidFill>
                <a:latin typeface="Arial" charset="0"/>
              </a:rPr>
              <a:t>Hilarious script, but no hypothesis!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984" y="1113737"/>
            <a:ext cx="6280880" cy="2351054"/>
          </a:xfrm>
          <a:prstGeom prst="wedgeRoundRectCallout">
            <a:avLst>
              <a:gd name="adj1" fmla="val 21836"/>
              <a:gd name="adj2" fmla="val 57419"/>
              <a:gd name="adj3" fmla="val 16667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Seems to be implying H</a:t>
            </a:r>
            <a:r>
              <a:rPr lang="en-US" altLang="en-US" sz="3200" baseline="-25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0</a:t>
            </a:r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: p = 1 (the prototype ‘works’). </a:t>
            </a:r>
            <a:endParaRPr lang="en-US" altLang="en-US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Several teams set up dialogs implying</a:t>
            </a:r>
            <a:r>
              <a:rPr lang="en-US" altLang="en-US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3200" baseline="-25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0</a:t>
            </a:r>
            <a:r>
              <a:rPr lang="en-US" altLang="en-US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: </a:t>
            </a:r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p = 1 </a:t>
            </a:r>
            <a:r>
              <a:rPr lang="en-US" altLang="en-US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or H</a:t>
            </a:r>
            <a:r>
              <a:rPr lang="en-US" altLang="en-US" sz="3200" baseline="-25000" dirty="0">
                <a:solidFill>
                  <a:schemeClr val="accent6"/>
                </a:solidFill>
                <a:latin typeface="Comic Sans MS" panose="030F0702030302020204" pitchFamily="66" charset="0"/>
              </a:rPr>
              <a:t>0</a:t>
            </a:r>
            <a:r>
              <a:rPr lang="en-US" altLang="en-US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: p </a:t>
            </a:r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= 0.</a:t>
            </a:r>
            <a:endParaRPr lang="en-US" altLang="en-US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Arial" charset="0"/>
              </a:rPr>
              <a:t>Feed-through to exam: </a:t>
            </a:r>
            <a:endParaRPr lang="en-NZ" altLang="en-US" sz="44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1122363"/>
            <a:ext cx="9144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Since the movie activity, </a:t>
            </a:r>
            <a:r>
              <a:rPr lang="en-US" altLang="en-US" sz="3600" dirty="0">
                <a:solidFill>
                  <a:srgbClr val="FF0066"/>
                </a:solidFill>
                <a:latin typeface="Arial" charset="0"/>
              </a:rPr>
              <a:t>e</a:t>
            </a: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xam questions </a:t>
            </a:r>
            <a:r>
              <a:rPr lang="en-US" altLang="en-US" sz="3600" dirty="0">
                <a:solidFill>
                  <a:srgbClr val="FF0066"/>
                </a:solidFill>
                <a:latin typeface="Arial" charset="0"/>
              </a:rPr>
              <a:t>on </a:t>
            </a: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the effect of sample size on p-values have been superbly done (close to 100/100)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dirty="0" smtClean="0">
                <a:solidFill>
                  <a:srgbClr val="0033CC"/>
                </a:solidFill>
                <a:latin typeface="Arial" charset="0"/>
              </a:rPr>
              <a:t>Students who don’t seem to be clear what a p-value is, nonetheless expertly address the matter of how it changes with sample size!</a:t>
            </a:r>
            <a:endParaRPr lang="en-US" altLang="en-US" sz="3600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672589" y="2833140"/>
            <a:ext cx="5216578" cy="3440243"/>
          </a:xfrm>
          <a:prstGeom prst="cloudCallout">
            <a:avLst>
              <a:gd name="adj1" fmla="val -71442"/>
              <a:gd name="adj2" fmla="val 35032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NZ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had no end of difficulty with this topic!</a:t>
            </a:r>
            <a:endParaRPr lang="en-NZ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5" grpId="0" animBg="1"/>
      <p:bldP spid="5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"/>
          <p:cNvSpPr txBox="1">
            <a:spLocks noChangeArrowheads="1"/>
          </p:cNvSpPr>
          <p:nvPr/>
        </p:nvSpPr>
        <p:spPr bwMode="auto">
          <a:xfrm>
            <a:off x="149900" y="1074738"/>
            <a:ext cx="8964118" cy="53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0066FF"/>
                </a:solidFill>
                <a:latin typeface="Arial" charset="0"/>
              </a:rPr>
              <a:t>Airport security test: fake weapons planted on passengers, aim to find detection rate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 smtClean="0">
                <a:solidFill>
                  <a:srgbClr val="FF0066"/>
                </a:solidFill>
                <a:latin typeface="Arial" charset="0"/>
              </a:rPr>
              <a:t>Aim: </a:t>
            </a:r>
            <a:r>
              <a:rPr lang="en-US" altLang="en-US" sz="2800" dirty="0">
                <a:solidFill>
                  <a:srgbClr val="FF0066"/>
                </a:solidFill>
                <a:latin typeface="Arial" charset="0"/>
              </a:rPr>
              <a:t>P(weapon detected) = 0.8.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 smtClean="0">
                <a:solidFill>
                  <a:srgbClr val="000099"/>
                </a:solidFill>
                <a:latin typeface="Arial" charset="0"/>
              </a:rPr>
              <a:t>LAX</a:t>
            </a:r>
            <a:r>
              <a:rPr lang="en-US" altLang="en-US" sz="2800" dirty="0">
                <a:solidFill>
                  <a:srgbClr val="000099"/>
                </a:solidFill>
                <a:latin typeface="Arial" charset="0"/>
              </a:rPr>
              <a:t>: detected 72/100 weapons.  </a:t>
            </a:r>
            <a:r>
              <a:rPr lang="en-US" altLang="en-US" sz="2800" dirty="0" smtClean="0">
                <a:solidFill>
                  <a:srgbClr val="000099"/>
                </a:solidFill>
                <a:latin typeface="Arial" charset="0"/>
              </a:rPr>
              <a:t>                        Study </a:t>
            </a:r>
            <a:r>
              <a:rPr lang="en-US" altLang="en-US" sz="2800" dirty="0">
                <a:solidFill>
                  <a:srgbClr val="000099"/>
                </a:solidFill>
                <a:latin typeface="Arial" charset="0"/>
              </a:rPr>
              <a:t>concludes LAX </a:t>
            </a:r>
            <a:r>
              <a:rPr lang="en-US" altLang="en-US" sz="2800" dirty="0" smtClean="0">
                <a:solidFill>
                  <a:srgbClr val="000099"/>
                </a:solidFill>
                <a:latin typeface="Arial" charset="0"/>
              </a:rPr>
              <a:t>is “well </a:t>
            </a:r>
            <a:r>
              <a:rPr lang="en-US" altLang="en-US" sz="2800" dirty="0">
                <a:solidFill>
                  <a:srgbClr val="000099"/>
                </a:solidFill>
                <a:latin typeface="Arial" charset="0"/>
              </a:rPr>
              <a:t>below </a:t>
            </a:r>
            <a:r>
              <a:rPr lang="en-US" altLang="en-US" sz="2800" dirty="0" smtClean="0">
                <a:solidFill>
                  <a:srgbClr val="000099"/>
                </a:solidFill>
                <a:latin typeface="Arial" charset="0"/>
              </a:rPr>
              <a:t>target”</a:t>
            </a:r>
            <a:endParaRPr lang="en-US" altLang="en-US" sz="2800" dirty="0">
              <a:solidFill>
                <a:srgbClr val="000099"/>
              </a:solidFill>
              <a:latin typeface="Arial" charset="0"/>
            </a:endParaRPr>
          </a:p>
          <a:p>
            <a:pPr marL="468000" indent="-468000">
              <a:spcBef>
                <a:spcPct val="7000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(a) Test H</a:t>
            </a:r>
            <a:r>
              <a:rPr lang="en-US" altLang="en-US" sz="2800" baseline="-25000" dirty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 : p = 0.8 for 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LAX; do you agree?</a:t>
            </a:r>
            <a:endParaRPr lang="en-US" altLang="en-US" sz="2800" dirty="0">
              <a:solidFill>
                <a:srgbClr val="0000FF"/>
              </a:solidFill>
              <a:latin typeface="Arial" charset="0"/>
            </a:endParaRPr>
          </a:p>
          <a:p>
            <a:pPr marL="468000" indent="-468000">
              <a:spcBef>
                <a:spcPct val="7000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(b) Imagine a second trial with 720/1000 detections. 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 How </a:t>
            </a: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do </a:t>
            </a:r>
            <a:r>
              <a:rPr lang="en-US" altLang="en-US" sz="2800" dirty="0" smtClean="0">
                <a:solidFill>
                  <a:srgbClr val="0000FF"/>
                </a:solidFill>
                <a:latin typeface="Arial" charset="0"/>
              </a:rPr>
              <a:t>the p-value </a:t>
            </a: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and evidence compare with the first trial?</a:t>
            </a: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Arial" charset="0"/>
              </a:rPr>
              <a:t>Exam Question</a:t>
            </a:r>
            <a:endParaRPr lang="en-NZ" altLang="en-US" sz="44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930" y="4991713"/>
            <a:ext cx="8889168" cy="1381056"/>
          </a:xfrm>
          <a:prstGeom prst="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23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2221043" y="-364"/>
            <a:ext cx="44497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Arial" charset="0"/>
              </a:rPr>
              <a:t>C</a:t>
            </a:r>
            <a:r>
              <a:rPr lang="en-US" altLang="en-US" sz="4400" b="1" dirty="0">
                <a:solidFill>
                  <a:srgbClr val="0033CC"/>
                </a:solidFill>
                <a:latin typeface="Arial" charset="0"/>
              </a:rPr>
              <a:t>–  </a:t>
            </a:r>
            <a:r>
              <a:rPr lang="en-US" altLang="en-US" sz="4400" b="1" dirty="0" smtClean="0">
                <a:solidFill>
                  <a:srgbClr val="0033CC"/>
                </a:solidFill>
                <a:latin typeface="Arial" charset="0"/>
              </a:rPr>
              <a:t>exam script </a:t>
            </a:r>
            <a:endParaRPr lang="en-NZ" altLang="en-US" sz="4400" b="1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828675"/>
            <a:ext cx="7138987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68544" y="655638"/>
            <a:ext cx="7108825" cy="1417637"/>
          </a:xfrm>
          <a:prstGeom prst="rect">
            <a:avLst/>
          </a:prstGeom>
          <a:gradFill>
            <a:gsLst>
              <a:gs pos="0">
                <a:srgbClr val="99FF99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b) … the sample size increase should reduce the sampling error and the </a:t>
            </a:r>
            <a:r>
              <a:rPr lang="en-US" sz="2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variance effect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(from graph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221163" y="2438400"/>
            <a:ext cx="2286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charset="0"/>
              </a:rPr>
              <a:t>Trial 2 distn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181600" y="3398838"/>
            <a:ext cx="22860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charset="0"/>
              </a:rPr>
              <a:t>Trial 1 distn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2388" y="5212321"/>
            <a:ext cx="9156388" cy="1646605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990033"/>
                </a:solidFill>
                <a:latin typeface="Arial" charset="0"/>
              </a:rPr>
              <a:t>Chose to draw a diagram to illustrate point: legacy of Task 1!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990033"/>
                </a:solidFill>
                <a:latin typeface="Arial" charset="0"/>
              </a:rPr>
              <a:t>Chose to use the technical term ‘variance’</a:t>
            </a:r>
          </a:p>
        </p:txBody>
      </p:sp>
    </p:spTree>
    <p:extLst>
      <p:ext uri="{BB962C8B-B14F-4D97-AF65-F5344CB8AC3E}">
        <p14:creationId xmlns:p14="http://schemas.microsoft.com/office/powerpoint/2010/main" val="117232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nimBg="1"/>
      <p:bldP spid="5" grpId="0" build="p" bldLvl="2" animBg="1"/>
      <p:bldP spid="6" grpId="0" build="p" bldLvl="2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74557" y="209860"/>
            <a:ext cx="8183381" cy="4155803"/>
          </a:xfrm>
          <a:prstGeom prst="wedgeRoundRectCallout">
            <a:avLst>
              <a:gd name="adj1" fmla="val -26248"/>
              <a:gd name="adj2" fmla="val 59119"/>
              <a:gd name="adj3" fmla="val 16667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wrap="square" t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adley Hand ITC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adley Hand ITC" pitchFamily="66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The word ‘variance’ was not mentioned in this context in any worked examples or solutions, but has suddenly become common on exam scripts.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3200" dirty="0" smtClean="0">
                <a:solidFill>
                  <a:srgbClr val="990033"/>
                </a:solidFill>
                <a:latin typeface="Comic Sans MS" panose="030F0702030302020204" pitchFamily="66" charset="0"/>
              </a:rPr>
              <a:t>Teamwork has empowered  students to use technical language of their own accord?</a:t>
            </a:r>
            <a:endParaRPr lang="en-US" altLang="en-US" sz="3200" dirty="0">
              <a:solidFill>
                <a:srgbClr val="99003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2388" y="5212321"/>
            <a:ext cx="9156388" cy="1646605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990033"/>
                </a:solidFill>
                <a:latin typeface="Arial" charset="0"/>
              </a:rPr>
              <a:t>Chose to draw a diagram to illustrate point: legacy of Task 1!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990033"/>
                </a:solidFill>
                <a:latin typeface="Arial" charset="0"/>
              </a:rPr>
              <a:t>Chose to use the technical term ‘variance’</a:t>
            </a:r>
          </a:p>
        </p:txBody>
      </p:sp>
    </p:spTree>
    <p:extLst>
      <p:ext uri="{BB962C8B-B14F-4D97-AF65-F5344CB8AC3E}">
        <p14:creationId xmlns:p14="http://schemas.microsoft.com/office/powerpoint/2010/main" val="9850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Arial" charset="0"/>
              </a:rPr>
              <a:t>Comments: </a:t>
            </a:r>
            <a:endParaRPr lang="en-NZ" altLang="en-US" sz="4400" b="1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991275"/>
            <a:ext cx="91440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The movie </a:t>
            </a:r>
            <a:r>
              <a:rPr lang="en-US" altLang="en-US" sz="3600" dirty="0">
                <a:solidFill>
                  <a:srgbClr val="FF0066"/>
                </a:solidFill>
                <a:latin typeface="Arial" charset="0"/>
              </a:rPr>
              <a:t>didn’t attempt to EXPLAIN </a:t>
            </a: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the problem-issue. </a:t>
            </a:r>
            <a:r>
              <a:rPr lang="en-US" altLang="en-US" sz="3600" dirty="0">
                <a:solidFill>
                  <a:srgbClr val="FF0066"/>
                </a:solidFill>
                <a:latin typeface="Arial" charset="0"/>
              </a:rPr>
              <a:t>So what did </a:t>
            </a:r>
            <a:r>
              <a:rPr lang="en-US" altLang="en-US" sz="3600" dirty="0" smtClean="0">
                <a:solidFill>
                  <a:srgbClr val="FF0066"/>
                </a:solidFill>
                <a:latin typeface="Arial" charset="0"/>
              </a:rPr>
              <a:t>it </a:t>
            </a:r>
            <a:r>
              <a:rPr lang="en-US" altLang="en-US" sz="3600" dirty="0">
                <a:solidFill>
                  <a:srgbClr val="FF0066"/>
                </a:solidFill>
                <a:latin typeface="Arial" charset="0"/>
              </a:rPr>
              <a:t>do?</a:t>
            </a:r>
          </a:p>
          <a:p>
            <a:pPr lvl="2" indent="-468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Make </a:t>
            </a:r>
            <a:r>
              <a:rPr lang="en-US" altLang="en-US" sz="3200" dirty="0">
                <a:solidFill>
                  <a:srgbClr val="0000FF"/>
                </a:solidFill>
                <a:latin typeface="Arial" charset="0"/>
              </a:rPr>
              <a:t>it about people?</a:t>
            </a:r>
          </a:p>
          <a:p>
            <a:pPr lvl="2" indent="-468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Give </a:t>
            </a:r>
            <a:r>
              <a:rPr lang="en-US" altLang="en-US" sz="3200" dirty="0">
                <a:solidFill>
                  <a:srgbClr val="0000FF"/>
                </a:solidFill>
                <a:latin typeface="Arial" charset="0"/>
              </a:rPr>
              <a:t>it ‘student ownership’?</a:t>
            </a:r>
          </a:p>
          <a:p>
            <a:pPr lvl="2" indent="-468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Create </a:t>
            </a:r>
            <a:r>
              <a:rPr lang="en-US" altLang="en-US" sz="3200" dirty="0">
                <a:solidFill>
                  <a:srgbClr val="0000FF"/>
                </a:solidFill>
                <a:latin typeface="Arial" charset="0"/>
              </a:rPr>
              <a:t>context, language, and incentive  </a:t>
            </a:r>
            <a:r>
              <a:rPr lang="en-US" altLang="en-US" sz="3200" dirty="0" smtClean="0">
                <a:solidFill>
                  <a:srgbClr val="0000FF"/>
                </a:solidFill>
                <a:latin typeface="Arial" charset="0"/>
              </a:rPr>
              <a:t>  for </a:t>
            </a:r>
            <a:r>
              <a:rPr lang="en-US" altLang="en-US" sz="3200" dirty="0">
                <a:solidFill>
                  <a:srgbClr val="0000FF"/>
                </a:solidFill>
                <a:latin typeface="Arial" charset="0"/>
              </a:rPr>
              <a:t>private study?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73290" y="2260572"/>
            <a:ext cx="1791047" cy="1578271"/>
            <a:chOff x="2128603" y="958850"/>
            <a:chExt cx="5107202" cy="51121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7" name="Donut 6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0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50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4: Maximum likelihood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or: </a:t>
            </a:r>
            <a:r>
              <a:rPr lang="en-US" altLang="en-US" sz="44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Catch the Spies!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0" y="1882712"/>
                <a:ext cx="9144000" cy="3593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en-US" sz="32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We introduce maximum likelihood estimation with simple 1-parameter examples:</a:t>
                </a:r>
                <a:endParaRPr lang="en-US" sz="3200" dirty="0">
                  <a:solidFill>
                    <a:srgbClr val="FF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𝑋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~ 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Binomial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𝑝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4000" dirty="0" smtClean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NZ" sz="4000" b="0" i="0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NZ" sz="4000" b="0" i="1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  <m:r>
                      <m:rPr>
                        <m:nor/>
                      </m:rPr>
                      <a:rPr lang="en-NZ" sz="4000" b="0" i="0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Z" sz="4000" b="0" i="0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is</m:t>
                    </m:r>
                    <m:r>
                      <m:rPr>
                        <m:nor/>
                      </m:rPr>
                      <a:rPr lang="en-NZ" sz="4000" b="0" i="0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Z" sz="4000" b="0" i="0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known</m:t>
                    </m:r>
                    <m:r>
                      <m:rPr>
                        <m:nor/>
                      </m:rPr>
                      <a:rPr lang="en-NZ" sz="4000" b="0" i="0" dirty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lang="en-US" sz="4000" dirty="0" smtClean="0">
                  <a:solidFill>
                    <a:srgbClr val="0066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Observe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𝑋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MLE</m:t>
                    </m:r>
                    <m: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is</m:t>
                    </m:r>
                    <m: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NZ" sz="4000" b="0" i="1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NZ" sz="4000" b="0" i="1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𝑝</m:t>
                        </m:r>
                      </m:e>
                    </m:acc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NZ" sz="4000" b="0" i="1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NZ" sz="4000" b="0" i="1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num>
                      <m:den>
                        <m:r>
                          <a:rPr lang="en-NZ" sz="4000" b="0" i="1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3200" dirty="0" smtClean="0">
                  <a:solidFill>
                    <a:srgbClr val="0066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882712"/>
                <a:ext cx="9144000" cy="3593676"/>
              </a:xfrm>
              <a:prstGeom prst="rect">
                <a:avLst/>
              </a:prstGeom>
              <a:blipFill rotWithShape="1">
                <a:blip r:embed="rId3"/>
                <a:stretch>
                  <a:fillRect l="-1467" t="-22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4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4" r="3349"/>
          <a:stretch/>
        </p:blipFill>
        <p:spPr>
          <a:xfrm>
            <a:off x="-14984" y="0"/>
            <a:ext cx="5441430" cy="685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426446" y="1924"/>
            <a:ext cx="3717554" cy="57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lot of work for an obvious answer!</a:t>
            </a:r>
            <a:endParaRPr lang="en-US" altLang="en-US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something 190 times and see 125 successes.</a:t>
            </a:r>
          </a:p>
          <a:p>
            <a:pPr marL="0" lvl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lots of calculus...  </a:t>
            </a:r>
          </a:p>
          <a:p>
            <a:pPr marL="0" lvl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...finally estimate success probability is 125/190  (!)</a:t>
            </a:r>
            <a:endParaRPr lang="en-US" altLang="en-US" sz="3200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6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4: </a:t>
            </a:r>
            <a:r>
              <a:rPr lang="en-US" altLang="en-US" sz="44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Catch the Spies!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98294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 a classroom game for a more subtle application of maximum likelihood estimation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are given Secret Instructions as they arrive at class</a:t>
            </a: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students are ‘spies’, others are ‘agents’</a:t>
            </a:r>
          </a:p>
        </p:txBody>
      </p:sp>
      <p:pic>
        <p:nvPicPr>
          <p:cNvPr id="6" name="Picture 3" descr="detectiv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52" y="3816297"/>
            <a:ext cx="1793981" cy="30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cretservic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4" y="3816297"/>
            <a:ext cx="2879672" cy="287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 4: </a:t>
            </a:r>
            <a:r>
              <a:rPr lang="en-US" altLang="en-US" sz="44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Catch the Spies!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98294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 a classroom game for a more subtle application of maximum likelihood estimation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are given Secret Instructions as they arrive at class</a:t>
            </a: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students are ‘spies’, others are ‘agents’</a:t>
            </a: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Spies and agents complete 10 missions each, with different success probabilities</a:t>
            </a: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is to use the data of overall number of successful missions, to estimate the number of spies in the team!</a:t>
            </a:r>
          </a:p>
        </p:txBody>
      </p:sp>
    </p:spTree>
    <p:extLst>
      <p:ext uri="{BB962C8B-B14F-4D97-AF65-F5344CB8AC3E}">
        <p14:creationId xmlns:p14="http://schemas.microsoft.com/office/powerpoint/2010/main" val="4319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Everybody’s talking about ...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4976" y="4010593"/>
            <a:ext cx="3777523" cy="2688230"/>
            <a:chOff x="4377129" y="4485010"/>
            <a:chExt cx="3777523" cy="2688230"/>
          </a:xfrm>
        </p:grpSpPr>
        <p:sp useBgFill="1">
          <p:nvSpPr>
            <p:cNvPr id="12" name="TextBox 11"/>
            <p:cNvSpPr txBox="1"/>
            <p:nvPr/>
          </p:nvSpPr>
          <p:spPr>
            <a:xfrm>
              <a:off x="4422100" y="6650020"/>
              <a:ext cx="3732552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NZ" sz="28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common rooms...</a:t>
              </a:r>
              <a:endParaRPr lang="en-NZ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2"/>
            <a:stretch/>
          </p:blipFill>
          <p:spPr>
            <a:xfrm>
              <a:off x="4377129" y="4485010"/>
              <a:ext cx="3777522" cy="20858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579806" y="1139255"/>
            <a:ext cx="3437252" cy="2541558"/>
            <a:chOff x="235036" y="1364105"/>
            <a:chExt cx="3437252" cy="2541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76" y="1364105"/>
              <a:ext cx="3347312" cy="179660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 useBgFill="1">
          <p:nvSpPr>
            <p:cNvPr id="20" name="TextBox 19"/>
            <p:cNvSpPr txBox="1"/>
            <p:nvPr/>
          </p:nvSpPr>
          <p:spPr>
            <a:xfrm>
              <a:off x="235036" y="3382443"/>
              <a:ext cx="3437252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NZ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conferences...</a:t>
              </a:r>
              <a:endParaRPr lang="en-N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26636" y="1420321"/>
            <a:ext cx="3732552" cy="3619319"/>
            <a:chOff x="5126636" y="1420321"/>
            <a:chExt cx="3732552" cy="3619319"/>
          </a:xfrm>
        </p:grpSpPr>
        <p:sp useBgFill="1">
          <p:nvSpPr>
            <p:cNvPr id="25" name="TextBox 24"/>
            <p:cNvSpPr txBox="1"/>
            <p:nvPr/>
          </p:nvSpPr>
          <p:spPr>
            <a:xfrm>
              <a:off x="5126636" y="4516420"/>
              <a:ext cx="3732552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NZ" sz="2800" b="1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private vehicles...</a:t>
              </a:r>
              <a:endParaRPr lang="en-NZ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135282" y="1420321"/>
              <a:ext cx="3723906" cy="2886236"/>
              <a:chOff x="5038774" y="3642607"/>
              <a:chExt cx="3723906" cy="288623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774" y="3642609"/>
                <a:ext cx="3723901" cy="2886231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774" y="3642607"/>
                <a:ext cx="3723906" cy="28862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346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6"/>
          <a:stretch/>
        </p:blipFill>
        <p:spPr>
          <a:xfrm>
            <a:off x="419724" y="1139253"/>
            <a:ext cx="3898957" cy="5261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 Instructions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76932" y="1912694"/>
            <a:ext cx="43021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Agents work hard and are successful at 2/3 of their missions...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64"/>
          <a:stretch/>
        </p:blipFill>
        <p:spPr bwMode="auto">
          <a:xfrm rot="21054133">
            <a:off x="5585669" y="4989889"/>
            <a:ext cx="1737687" cy="16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1" r="6999" b="33392"/>
          <a:stretch/>
        </p:blipFill>
        <p:spPr bwMode="auto">
          <a:xfrm rot="1813999">
            <a:off x="6689680" y="4140447"/>
            <a:ext cx="1656537" cy="138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etectiv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738" y="-1"/>
            <a:ext cx="1124262" cy="19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8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6" r="-1"/>
          <a:stretch/>
        </p:blipFill>
        <p:spPr>
          <a:xfrm>
            <a:off x="539646" y="1394086"/>
            <a:ext cx="3807135" cy="5134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Spy Instructions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6932" y="1899049"/>
            <a:ext cx="430217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Spies get distracted and are successful at only 1/3 of their missions...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64"/>
          <a:stretch/>
        </p:blipFill>
        <p:spPr bwMode="auto">
          <a:xfrm rot="21054133">
            <a:off x="5585669" y="4989889"/>
            <a:ext cx="1737687" cy="16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1" r="6999" b="33392"/>
          <a:stretch/>
        </p:blipFill>
        <p:spPr bwMode="auto">
          <a:xfrm rot="1813999">
            <a:off x="6689680" y="4140447"/>
            <a:ext cx="1656537" cy="138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ecretservice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949" y="-4763"/>
            <a:ext cx="1585051" cy="15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2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107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6075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5544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5013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638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4482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3951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0929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0398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9867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66607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575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88044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97513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7138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06982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16451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13429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22898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32367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138" y="809465"/>
            <a:ext cx="4599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Spy</a:t>
            </a:r>
            <a:endParaRPr lang="en-NZ" sz="4400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637" y="3420225"/>
            <a:ext cx="5261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</a:t>
            </a:r>
            <a:endParaRPr lang="en-NZ" sz="4400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848792" y="239843"/>
            <a:ext cx="3052992" cy="121420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P(1)=1/3</a:t>
            </a:r>
            <a:endParaRPr lang="en-NZ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loud 32"/>
          <p:cNvSpPr/>
          <p:nvPr/>
        </p:nvSpPr>
        <p:spPr>
          <a:xfrm>
            <a:off x="2178575" y="2975463"/>
            <a:ext cx="3052992" cy="121420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P(1)=2/3</a:t>
            </a:r>
            <a:endParaRPr lang="en-NZ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64"/>
          <a:stretch/>
        </p:blipFill>
        <p:spPr bwMode="auto">
          <a:xfrm rot="21054133">
            <a:off x="6194987" y="-145185"/>
            <a:ext cx="1737687" cy="16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1" r="6999" b="33392"/>
          <a:stretch/>
        </p:blipFill>
        <p:spPr bwMode="auto">
          <a:xfrm rot="1813999">
            <a:off x="7406331" y="-125759"/>
            <a:ext cx="1656537" cy="138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28" grpId="0" autoUpdateAnimBg="0"/>
      <p:bldP spid="29" grpId="0" autoUpdateAnimBg="0"/>
      <p:bldP spid="30" grpId="0" autoUpdateAnimBg="0"/>
      <p:bldP spid="31" grpId="0" autoUpdateAnimBg="0"/>
      <p:bldP spid="13" grpId="0" animBg="1"/>
      <p:bldP spid="3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107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6075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5544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5013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638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4482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3951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0929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0398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9867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66607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575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88044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97513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7138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06982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16451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13429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22898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32367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Tear off boxes and mix all together...</a:t>
            </a:r>
            <a:endParaRPr lang="en-NZ" sz="4000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107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6075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5544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5013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638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4482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3951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0929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0398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9867" y="158895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66607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575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88044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97513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7138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06982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16451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13429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22898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32367" y="4214706"/>
            <a:ext cx="809469" cy="764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NZ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44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Data!</a:t>
            </a:r>
            <a:endParaRPr lang="en-NZ" sz="4400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ular Callout 33"/>
              <p:cNvSpPr/>
              <p:nvPr/>
            </p:nvSpPr>
            <p:spPr>
              <a:xfrm>
                <a:off x="2510" y="7"/>
                <a:ext cx="5948593" cy="2533337"/>
              </a:xfrm>
              <a:prstGeom prst="wedgeRoundRectCallou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" rtlCol="0" anchor="ctr"/>
              <a:lstStyle/>
              <a:p>
                <a:r>
                  <a:rPr lang="en-NZ" sz="3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1 is from: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Z" sz="3600" dirty="0" smtClean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Spy (probability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CC0000"/>
                        </a:solidFill>
                        <a:latin typeface="Cambria Math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Z" sz="36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Agent (probability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0033CC"/>
                        </a:solidFill>
                        <a:latin typeface="Cambria Math"/>
                        <a:cs typeface="Arial" panose="020B0604020202020204" pitchFamily="34" charset="0"/>
                      </a:rPr>
                      <m:t>1−</m:t>
                    </m:r>
                    <m:r>
                      <a:rPr lang="en-NZ" sz="3600" b="0" i="1" smtClean="0">
                        <a:solidFill>
                          <a:srgbClr val="0033CC"/>
                        </a:solidFill>
                        <a:latin typeface="Cambria Math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NZ" sz="3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ounded 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" y="7"/>
                <a:ext cx="5948593" cy="2533337"/>
              </a:xfrm>
              <a:prstGeom prst="wedgeRoundRectCallout">
                <a:avLst/>
              </a:prstGeom>
              <a:blipFill rotWithShape="1">
                <a:blip r:embed="rId3"/>
                <a:stretch>
                  <a:fillRect l="-81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58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58382E-6 L -0.02135 0.254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127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526E-6 C 0.02326 0.01619 0.03177 0.05226 0.01996 0.08301 C 0.00781 0.11399 -0.01962 0.12532 -0.04323 0.10983 C -0.06684 0.09364 -0.09392 0.10544 -0.10608 0.13642 C -0.11806 0.16671 -0.1099 0.2037 -0.08698 0.21966 " pathEditMode="fixed" rAng="7059882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1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8382E-6 L -0.05972 0.538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269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382E-6 L 0.31893 0.184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2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382E-6 L -0.00173 0.134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7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3.58382E-6 L 0.14393 3.58382E-6 C 0.2099 3.58382E-6 0.29115 0.04531 0.29115 0.08231 L 0.29115 0.16462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8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58382E-6 L 0.05833 0.494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247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58382E-6 L -0.02587 3.58382E-6 L -0.02587 0.03977 L -0.05174 0.03977 L -0.05174 0.07953 L -0.0776 0.07953 L -0.0776 0.1193 L -0.10347 0.1193 L -0.10347 0.15907 L -0.12934 0.15907 L -0.12934 0.19884 L -0.15521 0.19884 L -0.15521 0.23861 L -0.18108 0.23861 L -0.18108 0.27861 " pathEditMode="relative" rAng="0" ptsTypes="FFFFFFFFFFFFF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139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3.58382E-6 C 0.00174 0.03491 -0.02344 0.06196 -0.05382 0.06196 C -0.08524 0.06196 -0.11024 0.03491 -0.11024 3.58382E-6 C -0.11024 -0.03492 -0.13524 -0.06197 -0.16667 -0.06197 C -0.19705 -0.06197 -0.22205 -0.03492 -0.22205 3.58382E-6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62428E-6 L 1.66667E-6 0.09341 C 1.66667E-6 0.13526 0.02864 0.18658 0.05191 0.18658 L 0.10417 0.18658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931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62428E-6 L 0.05191 4.62428E-6 C 0.07517 4.62428E-6 0.10399 -0.02706 0.10399 -0.04902 L 0.10399 -0.09735 " pathEditMode="relative" rAng="0" ptsTypes="FfFF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-48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138 L -0.02987 -0.40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" y="-204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62428E-6 L 3.05556E-6 0.249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62428E-6 L -0.04965 4.62428E-6 C -0.07205 4.62428E-6 -0.09931 -0.14683 -0.09931 -0.26636 L -0.09931 -0.5318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265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62428E-6 L -0.17378 0.16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8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2428E-6 L -0.02083 4.62428E-6 L -0.02083 -0.07815 L -0.04149 -0.07815 L -0.04149 -0.15631 L -0.06232 -0.15631 L -0.06232 -0.23446 L -0.08298 -0.23446 L -0.08298 -0.31237 L -0.10381 -0.31237 L -0.10381 -0.39052 L -0.12447 -0.39052 L -0.12447 -0.46868 L -0.14513 -0.46868 L -0.14513 -0.54659 " pathEditMode="relative" rAng="0" ptsTypes="FFFFFFFFFFFFFFF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7" y="-273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115 L -0.27518 0.043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212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2428E-6 L -0.03281 0.2217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11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1294162" y="3657603"/>
                <a:ext cx="6545694" cy="154648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NZ" sz="44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NZ" sz="44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e>
                      </m:d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(1−</m:t>
                      </m:r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162" y="3657603"/>
                <a:ext cx="6545694" cy="1546485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3621383" y="5201586"/>
            <a:ext cx="530892" cy="794479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TextBox 31"/>
          <p:cNvSpPr txBox="1"/>
          <p:nvPr/>
        </p:nvSpPr>
        <p:spPr>
          <a:xfrm>
            <a:off x="-42448" y="5996065"/>
            <a:ext cx="4329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rgbClr val="CC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P(success | spy) = 1/3</a:t>
            </a:r>
            <a:endParaRPr lang="en-NZ" sz="3200" dirty="0">
              <a:solidFill>
                <a:srgbClr val="CC000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5017946" y="5201586"/>
            <a:ext cx="530892" cy="794479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TextBox 35"/>
          <p:cNvSpPr txBox="1"/>
          <p:nvPr/>
        </p:nvSpPr>
        <p:spPr>
          <a:xfrm>
            <a:off x="4317167" y="6013555"/>
            <a:ext cx="482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rgbClr val="0033CC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P(success | agent) = 2/3</a:t>
            </a:r>
            <a:endParaRPr lang="en-NZ" sz="3200" dirty="0">
              <a:solidFill>
                <a:srgbClr val="0033CC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/>
              <p:cNvSpPr/>
              <p:nvPr/>
            </p:nvSpPr>
            <p:spPr>
              <a:xfrm>
                <a:off x="2510" y="7"/>
                <a:ext cx="5948593" cy="2533337"/>
              </a:xfrm>
              <a:prstGeom prst="wedgeRoundRectCallou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" rtlCol="0" anchor="ctr"/>
              <a:lstStyle/>
              <a:p>
                <a:r>
                  <a:rPr lang="en-NZ" sz="3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1 is from: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Z" sz="3600" dirty="0" smtClean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Spy (probability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CC0000"/>
                        </a:solidFill>
                        <a:latin typeface="Cambria Math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Z" sz="36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Agent (probability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0033CC"/>
                        </a:solidFill>
                        <a:latin typeface="Cambria Math"/>
                        <a:cs typeface="Arial" panose="020B0604020202020204" pitchFamily="34" charset="0"/>
                      </a:rPr>
                      <m:t>1−</m:t>
                    </m:r>
                    <m:r>
                      <a:rPr lang="en-NZ" sz="3600" b="0" i="1" smtClean="0">
                        <a:solidFill>
                          <a:srgbClr val="0033CC"/>
                        </a:solidFill>
                        <a:latin typeface="Cambria Math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NZ" sz="3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" y="7"/>
                <a:ext cx="5948593" cy="2533337"/>
              </a:xfrm>
              <a:prstGeom prst="wedgeRoundRectCallout">
                <a:avLst/>
              </a:prstGeom>
              <a:blipFill rotWithShape="1">
                <a:blip r:embed="rId3"/>
                <a:stretch>
                  <a:fillRect l="-81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74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  <p:bldP spid="33" grpId="0" animBg="1"/>
      <p:bldP spid="3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" t="-3272" r="-2410" b="-3820"/>
          <a:stretch/>
        </p:blipFill>
        <p:spPr>
          <a:xfrm>
            <a:off x="374757" y="299805"/>
            <a:ext cx="3918320" cy="2983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5"/>
              <p:cNvSpPr txBox="1">
                <a:spLocks noChangeArrowheads="1"/>
              </p:cNvSpPr>
              <p:nvPr/>
            </p:nvSpPr>
            <p:spPr bwMode="auto">
              <a:xfrm>
                <a:off x="4954245" y="8941"/>
                <a:ext cx="4189755" cy="3016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NZ" sz="32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</m:oMath>
                </a14:m>
                <a:r>
                  <a:rPr lang="en-US" sz="32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players</a:t>
                </a:r>
              </a:p>
              <a:p>
                <a:pPr eaLnBrk="0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NZ" sz="3200" i="1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10</m:t>
                    </m:r>
                    <m:r>
                      <a:rPr lang="en-NZ" sz="3200" i="1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data (0 or 1</a:t>
                </a:r>
                <a:r>
                  <a:rPr lang="en-US" sz="3200" dirty="0" smtClean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3200" dirty="0">
                  <a:solidFill>
                    <a:srgbClr val="FF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eaLnBrk="0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Proportion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NZ" sz="32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Z" sz="32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</m:oMath>
                </a14:m>
                <a:r>
                  <a:rPr lang="en-US" sz="32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spies</a:t>
                </a:r>
              </a:p>
              <a:p>
                <a:pPr eaLnBrk="0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NZ" sz="3200" b="0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Proportion </a:t>
                </a:r>
                <a14:m>
                  <m:oMath xmlns:m="http://schemas.openxmlformats.org/officeDocument/2006/math">
                    <m:r>
                      <a:rPr lang="en-NZ" sz="3200" b="0" i="1" smtClean="0">
                        <a:solidFill>
                          <a:srgbClr val="0033CC"/>
                        </a:solidFill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(1−</m:t>
                    </m:r>
                    <m:r>
                      <a:rPr lang="en-NZ" sz="3200" b="0" i="1" smtClean="0">
                        <a:solidFill>
                          <a:srgbClr val="0033CC"/>
                        </a:solidFill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NZ" sz="3200" b="0" i="1" smtClean="0">
                        <a:solidFill>
                          <a:srgbClr val="0033CC"/>
                        </a:solidFill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i="1" dirty="0" smtClean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are agents</a:t>
                </a:r>
              </a:p>
            </p:txBody>
          </p:sp>
        </mc:Choice>
        <mc:Fallback xmlns="">
          <p:sp>
            <p:nvSpPr>
              <p:cNvPr id="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4245" y="8941"/>
                <a:ext cx="4189755" cy="3016210"/>
              </a:xfrm>
              <a:prstGeom prst="rect">
                <a:avLst/>
              </a:prstGeom>
              <a:blipFill rotWithShape="1">
                <a:blip r:embed="rId4"/>
                <a:stretch>
                  <a:fillRect l="-3785" t="-2828" r="-3930" b="-56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944376" y="3743992"/>
                <a:ext cx="8019739" cy="1796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𝑋</m:t>
                    </m:r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en-US" sz="40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NZ" sz="400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#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successes</m:t>
                    </m:r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in</m:t>
                    </m:r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10</m:t>
                    </m:r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𝑛</m:t>
                    </m:r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trials</m:t>
                    </m:r>
                    <m:r>
                      <a:rPr lang="en-NZ" sz="4000" b="0" i="1" smtClean="0">
                        <a:solidFill>
                          <a:srgbClr val="FF0066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𝑋</m:t>
                    </m:r>
                    <m:r>
                      <a:rPr lang="en-NZ" sz="40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~</m:t>
                    </m:r>
                    <m:r>
                      <m:rPr>
                        <m:nor/>
                      </m:rPr>
                      <a:rPr lang="en-NZ" sz="4000" b="0" i="0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Binomial</m:t>
                    </m:r>
                    <m:d>
                      <m:dPr>
                        <m:ctrlPr>
                          <a:rPr lang="en-NZ" sz="4000" b="0" i="1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NZ" sz="4000" i="1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  <m:r>
                          <a:rPr lang="en-NZ" sz="4000" i="1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  <m:r>
                          <a:rPr lang="en-NZ" sz="4000" i="1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NZ" sz="4000" b="0" i="0" smtClean="0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NZ" sz="4000" i="1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𝑠</m:t>
                        </m:r>
                        <m:r>
                          <a:rPr lang="en-NZ" sz="4000" i="1">
                            <a:solidFill>
                              <a:srgbClr val="0066FF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ctrlP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1−</m:t>
                            </m:r>
                            <m:r>
                              <a:rPr lang="en-NZ" sz="4000" i="1">
                                <a:solidFill>
                                  <a:srgbClr val="0066FF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US" sz="3600" dirty="0" smtClean="0">
                  <a:solidFill>
                    <a:srgbClr val="0066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376" y="3743992"/>
                <a:ext cx="8019739" cy="1796454"/>
              </a:xfrm>
              <a:prstGeom prst="rect">
                <a:avLst/>
              </a:prstGeom>
              <a:blipFill rotWithShape="1">
                <a:blip r:embed="rId5"/>
                <a:stretch>
                  <a:fillRect l="-9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5583224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36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Count the number of 1s, formulate Binomial likelihood, and maximize it to estimate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endParaRPr lang="en-NZ" sz="3600" dirty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583224"/>
                <a:ext cx="9144000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2000" t="-7614" r="-2667" b="-1776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7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" t="-3272" r="-2410" b="-3820"/>
          <a:stretch/>
        </p:blipFill>
        <p:spPr>
          <a:xfrm>
            <a:off x="115469" y="134909"/>
            <a:ext cx="2687692" cy="2046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2562706"/>
                <a:ext cx="9144000" cy="4108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28700" lvl="1" indent="-571500"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NZ" sz="3600" dirty="0" smtClean="0">
                    <a:solidFill>
                      <a:srgbClr val="5E5ED8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Confession time!</a:t>
                </a:r>
              </a:p>
              <a:p>
                <a:pPr marL="1028700" lvl="1" indent="-571500"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NZ" sz="36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All team members confess their status to teammates</a:t>
                </a:r>
              </a:p>
              <a:p>
                <a:pPr marL="1028700" lvl="1" indent="-571500"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NZ" sz="3600" dirty="0" smtClean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Calculate the true value of </a:t>
                </a:r>
                <a14:m>
                  <m:oMath xmlns:m="http://schemas.openxmlformats.org/officeDocument/2006/math">
                    <m:r>
                      <a:rPr lang="en-NZ" sz="3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(proportion of spies in the team)</a:t>
                </a:r>
              </a:p>
              <a:p>
                <a:pPr marL="1028700" lvl="1" indent="-571500"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NZ" sz="36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 the MLE to the true </a:t>
                </a:r>
                <a14:m>
                  <m:oMath xmlns:m="http://schemas.openxmlformats.org/officeDocument/2006/math">
                    <m:r>
                      <a:rPr lang="en-NZ" sz="3600" i="1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endParaRPr lang="en-NZ" sz="3600" dirty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62706"/>
                <a:ext cx="9144000" cy="4108817"/>
              </a:xfrm>
              <a:prstGeom prst="rect">
                <a:avLst/>
              </a:prstGeom>
              <a:blipFill rotWithShape="1">
                <a:blip r:embed="rId4"/>
                <a:stretch>
                  <a:fillRect t="-2226" r="-1333" b="-4451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85475" y="426269"/>
                <a:ext cx="6058525" cy="1242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NZ" sz="36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Found maximum likelihood estimate of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r>
                  <a:rPr lang="en-NZ" sz="3600" dirty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NZ" sz="36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endParaRPr lang="en-NZ" sz="3600" dirty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475" y="426269"/>
                <a:ext cx="6058525" cy="1242280"/>
              </a:xfrm>
              <a:prstGeom prst="rect">
                <a:avLst/>
              </a:prstGeom>
              <a:blipFill rotWithShape="1">
                <a:blip r:embed="rId5"/>
                <a:stretch>
                  <a:fillRect l="-3018" t="-7353" b="-1372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2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0" y="1118214"/>
                <a:ext cx="9144000" cy="4462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 eaLnBrk="0" hangingPunct="0">
                  <a:spcBef>
                    <a:spcPts val="600"/>
                  </a:spcBef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Previous version was more complicated and not successful; this version works well</a:t>
                </a:r>
                <a:endParaRPr lang="en-US" sz="3200" dirty="0">
                  <a:solidFill>
                    <a:srgbClr val="FF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eaLnBrk="0" hangingPunct="0">
                  <a:spcBef>
                    <a:spcPts val="600"/>
                  </a:spcBef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Mostly get good estimates of </a:t>
                </a:r>
                <a14:m>
                  <m:oMath xmlns:m="http://schemas.openxmlformats.org/officeDocument/2006/math">
                    <m:r>
                      <a:rPr lang="en-NZ" sz="3200" b="0" i="1" smtClean="0">
                        <a:solidFill>
                          <a:srgbClr val="0066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r>
                  <a:rPr lang="en-US" sz="3200" dirty="0" smtClean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 dirty="0">
                  <a:solidFill>
                    <a:srgbClr val="0066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eaLnBrk="0" hangingPunct="0">
                  <a:spcBef>
                    <a:spcPts val="600"/>
                  </a:spcBef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Students enjoy the game of uncovering illicit information about team members</a:t>
                </a:r>
              </a:p>
              <a:p>
                <a:pPr marL="457200" indent="-457200" eaLnBrk="0" hangingPunct="0">
                  <a:spcBef>
                    <a:spcPts val="600"/>
                  </a:spcBef>
                  <a:spcAft>
                    <a:spcPts val="18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Students appreciate seeing a more subtle application of maximum likelihood estimation</a:t>
                </a: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18214"/>
                <a:ext cx="9144000" cy="4462760"/>
              </a:xfrm>
              <a:prstGeom prst="rect">
                <a:avLst/>
              </a:prstGeom>
              <a:blipFill rotWithShape="1">
                <a:blip r:embed="rId3"/>
                <a:stretch>
                  <a:fillRect l="-1467" t="-1774" b="-34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2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" t="-3272" r="-2410" b="-3820"/>
          <a:stretch/>
        </p:blipFill>
        <p:spPr>
          <a:xfrm>
            <a:off x="374757" y="299805"/>
            <a:ext cx="3918320" cy="2983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125958" y="2264337"/>
            <a:ext cx="9242895" cy="5397826"/>
            <a:chOff x="125958" y="2264337"/>
            <a:chExt cx="9242895" cy="5397826"/>
          </a:xfrm>
        </p:grpSpPr>
        <p:pic>
          <p:nvPicPr>
            <p:cNvPr id="385027" name="Picture 3" descr="detectiv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312" y="2264337"/>
              <a:ext cx="2330450" cy="395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028" name="Picture 4" descr="secretservice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476" y="3282847"/>
              <a:ext cx="3422182" cy="3422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secretservice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22723" y="3959902"/>
              <a:ext cx="3422182" cy="3422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etectiv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5958" y="2753741"/>
              <a:ext cx="2330450" cy="395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secretservice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671" y="4239981"/>
              <a:ext cx="3422182" cy="3422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79818" y="224855"/>
            <a:ext cx="353767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Quite impressive to deduce spy composition from the 0-1 data!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Everybody’s talking about ...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840">
            <a:off x="286443" y="1035052"/>
            <a:ext cx="3826552" cy="4601252"/>
          </a:xfrm>
          <a:prstGeom prst="rect">
            <a:avLst/>
          </a:prstGeom>
        </p:spPr>
      </p:pic>
      <p:sp useBgFill="1">
        <p:nvSpPr>
          <p:cNvPr id="18" name="TextBox 17"/>
          <p:cNvSpPr txBox="1"/>
          <p:nvPr/>
        </p:nvSpPr>
        <p:spPr>
          <a:xfrm>
            <a:off x="5126636" y="4516420"/>
            <a:ext cx="373255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private vehicles...</a:t>
            </a:r>
            <a:endParaRPr lang="en-NZ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82" y="1420323"/>
            <a:ext cx="3723901" cy="2886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82" y="1420321"/>
            <a:ext cx="3723906" cy="28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7341E-7 L 0.125 1.7341E-7 C 0.14844 0.02266 0.21041 0.09364 0.2085 0.14844 C 0.2066 0.20301 0.13802 0.28948 0.11337 0.3274 L 0.06094 0.37549 L -0.00799 0.42127 L -0.09063 0.46058 L -0.18004 0.43445 L -0.26858 0.38636 L -0.36042 0.36439 L -0.38663 0.43445 L -0.40469 0.50636 L -0.44063 0.56324 L -0.44063 0.60023 L -0.47014 0.64185 L -0.47518 0.7052 L -0.47014 0.80116 " pathEditMode="fixed" rAng="0" ptsTypes="FfaFAAAAAAAAAAAAF"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4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Unexpected Outcome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0" y="998294"/>
                <a:ext cx="9144000" cy="5878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FF00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Activity was the basis of the hardest exam question (students notified in advance)</a:t>
                </a:r>
                <a:endParaRPr lang="en-US" sz="3200" dirty="0">
                  <a:solidFill>
                    <a:srgbClr val="FF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0066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Exam question was identical in statistical structure, but very different in context:</a:t>
                </a: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Apples being treated against </a:t>
                </a:r>
                <a:r>
                  <a:rPr lang="en-US" sz="2800" dirty="0" smtClean="0">
                    <a:solidFill>
                      <a:srgbClr val="CC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scald</a:t>
                </a:r>
                <a:r>
                  <a:rPr lang="en-US" sz="2800" dirty="0" smtClean="0">
                    <a:solidFill>
                      <a:srgbClr val="CC0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’</a:t>
                </a: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Treatment process is not working properly</a:t>
                </a: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Proportion </a:t>
                </a:r>
                <a14:m>
                  <m:oMath xmlns:m="http://schemas.openxmlformats.org/officeDocument/2006/math">
                    <m:r>
                      <a:rPr lang="en-NZ" sz="2800" b="0" i="1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  <m:r>
                      <a:rPr lang="en-NZ" sz="2800" b="0" i="1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treated: </a:t>
                </a:r>
                <a14:m>
                  <m:oMath xmlns:m="http://schemas.openxmlformats.org/officeDocument/2006/math">
                    <m:r>
                      <a:rPr lang="en-NZ" sz="2800" b="0" i="1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𝑃</m:t>
                    </m:r>
                    <m:r>
                      <a:rPr lang="en-NZ" sz="2800" b="0" i="1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scald</m:t>
                    </m:r>
                    <m:r>
                      <m:rPr>
                        <m:nor/>
                      </m:rP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| </m:t>
                    </m:r>
                    <m:r>
                      <m:rPr>
                        <m:nor/>
                      </m:rP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treated</m:t>
                    </m:r>
                    <m:r>
                      <m:rPr>
                        <m:nor/>
                      </m:rP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= 1/5</m:t>
                    </m:r>
                  </m:oMath>
                </a14:m>
                <a:endParaRPr lang="en-NZ" sz="2800" b="0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14400" lvl="1" indent="-457200" eaLnBrk="0" hangingPunct="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Proportion </a:t>
                </a:r>
                <a14:m>
                  <m:oMath xmlns:m="http://schemas.openxmlformats.org/officeDocument/2006/math">
                    <m: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1−</m:t>
                    </m:r>
                    <m:r>
                      <a:rPr lang="en-NZ" sz="2800" i="1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r>
                  <a:rPr lang="en-US" sz="2800" dirty="0" smtClean="0">
                    <a:solidFill>
                      <a:srgbClr val="CC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failed:</a:t>
                </a:r>
                <a14:m>
                  <m:oMath xmlns:m="http://schemas.openxmlformats.org/officeDocument/2006/math">
                    <m: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NZ" sz="2800" i="1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𝑃</m:t>
                    </m:r>
                    <m:r>
                      <a:rPr lang="en-NZ" sz="2800" i="1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NZ" sz="280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scald</m:t>
                    </m:r>
                    <m:r>
                      <m:rPr>
                        <m:nor/>
                      </m:rPr>
                      <a:rPr lang="en-NZ" sz="280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| </m:t>
                    </m:r>
                    <m:r>
                      <m:rPr>
                        <m:nor/>
                      </m:rP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failed</m:t>
                    </m:r>
                    <m:r>
                      <m:rPr>
                        <m:nor/>
                      </m:rPr>
                      <a:rPr lang="en-NZ" sz="280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= </m:t>
                    </m:r>
                    <m:r>
                      <m:rPr>
                        <m:nor/>
                      </m:rPr>
                      <a:rPr lang="en-NZ" sz="2800" b="0" i="0" smtClean="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NZ" sz="2800">
                        <a:solidFill>
                          <a:srgbClr val="CC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/5</m:t>
                    </m:r>
                  </m:oMath>
                </a14:m>
                <a:endParaRPr lang="en-US" sz="2800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eaLnBrk="0" hangingPunct="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3200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Exam Q much harder and deeper than team activity: find MLE for </a:t>
                </a:r>
                <a14:m>
                  <m:oMath xmlns:m="http://schemas.openxmlformats.org/officeDocument/2006/math">
                    <m:r>
                      <a:rPr lang="en-NZ" sz="3200" i="1">
                        <a:solidFill>
                          <a:srgbClr val="0033CC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find estimator variance; compare different estimators for </a:t>
                </a:r>
                <a14:m>
                  <m:oMath xmlns:m="http://schemas.openxmlformats.org/officeDocument/2006/math">
                    <m:r>
                      <a:rPr lang="en-NZ" sz="3200" b="0" i="1" smtClean="0">
                        <a:solidFill>
                          <a:srgbClr val="0033CC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𝑠</m:t>
                    </m:r>
                  </m:oMath>
                </a14:m>
                <a:endParaRPr lang="en-US" sz="3200" dirty="0" smtClean="0">
                  <a:solidFill>
                    <a:srgbClr val="00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98294"/>
                <a:ext cx="9144000" cy="5878532"/>
              </a:xfrm>
              <a:prstGeom prst="rect">
                <a:avLst/>
              </a:prstGeom>
              <a:blipFill rotWithShape="1">
                <a:blip r:embed="rId3"/>
                <a:stretch>
                  <a:fillRect l="-1467" t="-1349" b="-23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6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ular Callout 33"/>
              <p:cNvSpPr/>
              <p:nvPr/>
            </p:nvSpPr>
            <p:spPr>
              <a:xfrm>
                <a:off x="2510" y="7"/>
                <a:ext cx="7237739" cy="2533337"/>
              </a:xfrm>
              <a:prstGeom prst="wedgeRoundRectCallou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" rtlCol="0" anchor="ctr"/>
              <a:lstStyle/>
              <a:p>
                <a:r>
                  <a:rPr lang="en-NZ" sz="3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apple with scald is: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Z" sz="3600" dirty="0" smtClean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Treated (probability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CC0000"/>
                        </a:solidFill>
                        <a:latin typeface="Cambria Math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NZ" sz="36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Untreated (probability </a:t>
                </a:r>
                <a14:m>
                  <m:oMath xmlns:m="http://schemas.openxmlformats.org/officeDocument/2006/math">
                    <m:r>
                      <a:rPr lang="en-NZ" sz="3600" b="0" i="1" smtClean="0">
                        <a:solidFill>
                          <a:srgbClr val="0033CC"/>
                        </a:solidFill>
                        <a:latin typeface="Cambria Math"/>
                        <a:cs typeface="Arial" panose="020B0604020202020204" pitchFamily="34" charset="0"/>
                      </a:rPr>
                      <m:t>1−</m:t>
                    </m:r>
                    <m:r>
                      <a:rPr lang="en-NZ" sz="3600" b="0" i="1" smtClean="0">
                        <a:solidFill>
                          <a:srgbClr val="0033CC"/>
                        </a:solidFill>
                        <a:latin typeface="Cambria Math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NZ" sz="36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NZ" sz="3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ounded 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" y="7"/>
                <a:ext cx="7237739" cy="2533337"/>
              </a:xfrm>
              <a:prstGeom prst="wedgeRoundRectCallout">
                <a:avLst/>
              </a:prstGeom>
              <a:blipFill rotWithShape="1">
                <a:blip r:embed="rId3"/>
                <a:stretch>
                  <a:fillRect l="-671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89632" y="3657603"/>
                <a:ext cx="7130310" cy="154648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NZ" sz="4400" b="0" i="0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scald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)=</m:t>
                      </m:r>
                      <m:f>
                        <m:fPr>
                          <m:ctrlP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(1−</m:t>
                      </m:r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32" y="3657603"/>
                <a:ext cx="7130310" cy="1546485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3696333" y="5201586"/>
            <a:ext cx="530892" cy="794479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TextBox 31"/>
          <p:cNvSpPr txBox="1"/>
          <p:nvPr/>
        </p:nvSpPr>
        <p:spPr>
          <a:xfrm>
            <a:off x="137432" y="5996065"/>
            <a:ext cx="432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rgbClr val="CC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P(scald | treated) = 1/5</a:t>
            </a:r>
            <a:endParaRPr lang="en-NZ" sz="2800" dirty="0">
              <a:solidFill>
                <a:srgbClr val="CC000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5017946" y="5201586"/>
            <a:ext cx="530892" cy="794479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TextBox 35"/>
          <p:cNvSpPr txBox="1"/>
          <p:nvPr/>
        </p:nvSpPr>
        <p:spPr>
          <a:xfrm>
            <a:off x="4317167" y="6013555"/>
            <a:ext cx="4826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rgbClr val="0033CC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P(scald | untreated) = 3/5</a:t>
            </a:r>
            <a:endParaRPr lang="en-NZ" sz="2800" dirty="0">
              <a:solidFill>
                <a:srgbClr val="0033CC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encrypted-tbn2.gstatic.com/images?q=tbn:ANd9GcR76hJ37s88sh8XgFqUcmKsAoI2L2ESZfUvI-T1VlJzCGKdx64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91" y="159513"/>
            <a:ext cx="1805836" cy="18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ular Callout 33"/>
          <p:cNvSpPr/>
          <p:nvPr/>
        </p:nvSpPr>
        <p:spPr>
          <a:xfrm>
            <a:off x="2510" y="7"/>
            <a:ext cx="7237739" cy="2533337"/>
          </a:xfrm>
          <a:prstGeom prst="wedgeRoundRect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ctr"/>
          <a:lstStyle/>
          <a:p>
            <a:r>
              <a:rPr lang="en-N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apple with scald 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6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 (probability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Untreated (probability 1-s)</a:t>
            </a:r>
            <a:endParaRPr lang="en-NZ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89632" y="3657603"/>
                <a:ext cx="7130310" cy="154648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00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NZ" sz="4400" b="0" i="0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scald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)=</m:t>
                      </m:r>
                      <m:f>
                        <m:fPr>
                          <m:ctrlP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NZ" sz="4400" b="0" i="1" smtClean="0">
                              <a:solidFill>
                                <a:srgbClr val="CC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NZ" sz="4400" b="0" i="1" smtClean="0">
                          <a:solidFill>
                            <a:srgbClr val="CC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NZ" sz="4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NZ" sz="4400" b="0" i="1" smtClean="0">
                              <a:solidFill>
                                <a:srgbClr val="00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(1−</m:t>
                      </m:r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NZ" sz="4400" b="0" i="1" smtClean="0">
                          <a:solidFill>
                            <a:srgbClr val="00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NZ" sz="4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32" y="3657603"/>
                <a:ext cx="7130310" cy="1546485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3696333" y="5201586"/>
            <a:ext cx="530892" cy="794479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TextBox 31"/>
          <p:cNvSpPr txBox="1"/>
          <p:nvPr/>
        </p:nvSpPr>
        <p:spPr>
          <a:xfrm>
            <a:off x="137432" y="5996065"/>
            <a:ext cx="432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rgbClr val="CC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P(scald | treated) = 1/5</a:t>
            </a:r>
            <a:endParaRPr lang="en-NZ" sz="2800" dirty="0">
              <a:solidFill>
                <a:srgbClr val="CC0000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5017946" y="5201586"/>
            <a:ext cx="530892" cy="794479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6" name="TextBox 35"/>
          <p:cNvSpPr txBox="1"/>
          <p:nvPr/>
        </p:nvSpPr>
        <p:spPr>
          <a:xfrm>
            <a:off x="4317167" y="6013555"/>
            <a:ext cx="4826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rgbClr val="0033CC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P(scald | untreated) = 3/5</a:t>
            </a:r>
            <a:endParaRPr lang="en-NZ" sz="2800" dirty="0">
              <a:solidFill>
                <a:srgbClr val="0033CC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encrypted-tbn2.gstatic.com/images?q=tbn:ANd9GcR76hJ37s88sh8XgFqUcmKsAoI2L2ESZfUvI-T1VlJzCGKdx64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91" y="159513"/>
            <a:ext cx="1805836" cy="18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" t="-3272" r="-2410" b="-3820"/>
          <a:stretch/>
        </p:blipFill>
        <p:spPr>
          <a:xfrm>
            <a:off x="548759" y="473828"/>
            <a:ext cx="3918320" cy="2983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ounded Rectangular Callout 1"/>
          <p:cNvSpPr/>
          <p:nvPr/>
        </p:nvSpPr>
        <p:spPr>
          <a:xfrm>
            <a:off x="5283393" y="159513"/>
            <a:ext cx="3725696" cy="3498090"/>
          </a:xfrm>
          <a:prstGeom prst="wedgeRoundRectCallout">
            <a:avLst>
              <a:gd name="adj1" fmla="val -74086"/>
              <a:gd name="adj2" fmla="val -7686"/>
              <a:gd name="adj3" fmla="val 16667"/>
            </a:avLst>
          </a:prstGeom>
          <a:solidFill>
            <a:srgbClr val="FFCC6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Data are #apples with and without scald</a:t>
            </a:r>
            <a:endParaRPr lang="en-NZ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821">
            <a:off x="420427" y="484475"/>
            <a:ext cx="7343775" cy="50482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85" y="1295319"/>
            <a:ext cx="7543800" cy="5076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81">
            <a:off x="5523773" y="3183707"/>
            <a:ext cx="3524250" cy="37623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56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 Q incredibly well done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893364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10-15% high-quality answers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Got 35%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/>
          <a:stretch/>
        </p:blipFill>
        <p:spPr>
          <a:xfrm>
            <a:off x="1250000" y="2113613"/>
            <a:ext cx="6379993" cy="49341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156616" y="5291529"/>
            <a:ext cx="179882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7240248" y="4921000"/>
            <a:ext cx="1543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35%</a:t>
            </a:r>
            <a:endParaRPr lang="en-N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5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Contrast with previous effort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8843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setup: hard exam question based on previous more-complicated team exercise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notified it would be on exam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56616" y="5291529"/>
            <a:ext cx="1798820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7240248" y="4921000"/>
            <a:ext cx="1543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12%</a:t>
            </a:r>
            <a:endParaRPr lang="en-NZ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4073"/>
          <a:stretch/>
        </p:blipFill>
        <p:spPr>
          <a:xfrm>
            <a:off x="1130079" y="2124470"/>
            <a:ext cx="6464117" cy="47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23344"/>
            <a:ext cx="9144000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Surprised at how well the Spies students did (similar result obtained the next year)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didn’t report the exam was easy: 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”,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doable if you thought about it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with what?</a:t>
            </a:r>
          </a:p>
          <a:p>
            <a:pPr marL="457200" indent="-457200" eaLnBrk="0" hangingPunct="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the team activity act as an </a:t>
            </a:r>
            <a:r>
              <a:rPr lang="en-US" sz="32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enabler?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Turned an abstract problem into a real-world experience?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Provided seed and incentive for          private study?</a:t>
            </a:r>
            <a:endParaRPr lang="en-US" sz="32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19371" y="5126636"/>
            <a:ext cx="1675740" cy="1522029"/>
            <a:chOff x="2128603" y="958850"/>
            <a:chExt cx="5107202" cy="5112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8" name="Donut 7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2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98294"/>
            <a:ext cx="91440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Surprised at how well the Spies students did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didn’t report the exam was easy: 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”,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doable if you thought about it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with what?</a:t>
            </a:r>
          </a:p>
          <a:p>
            <a:pPr lvl="1" eaLnBrk="0" hangingPunct="0">
              <a:spcBef>
                <a:spcPts val="600"/>
              </a:spcBef>
              <a:spcAft>
                <a:spcPts val="0"/>
              </a:spcAft>
            </a:pPr>
            <a:endParaRPr lang="en-US" sz="3200" dirty="0" smtClean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the team activity act as an </a:t>
            </a:r>
            <a:r>
              <a:rPr lang="en-US" sz="32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enabler?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Turned an abstract problem into a real-world experience?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Provided seed and incentive for          private study?</a:t>
            </a:r>
            <a:endParaRPr lang="en-US" sz="32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19371" y="5126636"/>
            <a:ext cx="1675740" cy="1522029"/>
            <a:chOff x="2128603" y="958850"/>
            <a:chExt cx="5107202" cy="5112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8" name="Donut 7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2509" y="269826"/>
            <a:ext cx="8668195" cy="4137281"/>
          </a:xfrm>
          <a:prstGeom prst="wedgeRoundRectCallout">
            <a:avLst>
              <a:gd name="adj1" fmla="val -12522"/>
              <a:gd name="adj2" fmla="val 55397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Anectodal</a:t>
            </a:r>
            <a:r>
              <a:rPr lang="en-N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promising result – needs proper study!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 students concertedly studied the </a:t>
            </a:r>
            <a:r>
              <a:rPr lang="en-NZ" sz="3600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structure </a:t>
            </a:r>
            <a:r>
              <a:rPr lang="en-NZ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this example prior to the exam: set out to make the concrete problem abstract</a:t>
            </a:r>
          </a:p>
        </p:txBody>
      </p:sp>
    </p:spTree>
    <p:extLst>
      <p:ext uri="{BB962C8B-B14F-4D97-AF65-F5344CB8AC3E}">
        <p14:creationId xmlns:p14="http://schemas.microsoft.com/office/powerpoint/2010/main" val="30854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2"/>
            <a:ext cx="9144000" cy="9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98294"/>
            <a:ext cx="91440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Surprised at how well the Spies students did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didn’t report the exam was easy: 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”,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doable if you thought about it</a:t>
            </a:r>
            <a:r>
              <a:rPr lang="en-US" sz="3200" dirty="0" smtClean="0">
                <a:solidFill>
                  <a:srgbClr val="0066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with what?</a:t>
            </a:r>
          </a:p>
          <a:p>
            <a:pPr lvl="1" eaLnBrk="0" hangingPunct="0">
              <a:spcBef>
                <a:spcPts val="600"/>
              </a:spcBef>
              <a:spcAft>
                <a:spcPts val="0"/>
              </a:spcAft>
            </a:pPr>
            <a:endParaRPr lang="en-US" sz="3200" dirty="0" smtClean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the team activity act as an </a:t>
            </a:r>
            <a:r>
              <a:rPr lang="en-US" sz="32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enabler?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Turned an abstract problem into a real-world experience?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Provided seed and incentive for          private study?</a:t>
            </a:r>
            <a:endParaRPr lang="en-US" sz="32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19371" y="5126636"/>
            <a:ext cx="1675740" cy="1522029"/>
            <a:chOff x="2128603" y="958850"/>
            <a:chExt cx="5107202" cy="5112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8" name="Donut 7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2509" y="269826"/>
            <a:ext cx="8668195" cy="4137281"/>
          </a:xfrm>
          <a:prstGeom prst="wedgeRoundRectCallout">
            <a:avLst>
              <a:gd name="adj1" fmla="val -12522"/>
              <a:gd name="adj2" fmla="val 55397"/>
              <a:gd name="adj3" fmla="val 1666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ctr"/>
          <a:lstStyle/>
          <a:p>
            <a:r>
              <a:rPr lang="en-NZ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Warning! Could work in the reverse direction too?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NZ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activity that doesn’t go down well may supply </a:t>
            </a:r>
            <a:r>
              <a:rPr lang="en-NZ" sz="36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disincentive </a:t>
            </a:r>
            <a:r>
              <a:rPr lang="en-NZ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NZ" sz="36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demotivate</a:t>
            </a:r>
            <a:r>
              <a:rPr lang="en-NZ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private study?</a:t>
            </a:r>
          </a:p>
        </p:txBody>
      </p:sp>
    </p:spTree>
    <p:extLst>
      <p:ext uri="{BB962C8B-B14F-4D97-AF65-F5344CB8AC3E}">
        <p14:creationId xmlns:p14="http://schemas.microsoft.com/office/powerpoint/2010/main" val="41936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 student perspective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7900"/>
            <a:ext cx="91440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mostly like the team activities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Especially like the MIX of activities: traditional lectures, marked tutorials, teamwork, plus homework assignments</a:t>
            </a:r>
            <a:endParaRPr lang="en-US" sz="3200" dirty="0" smtClean="0">
              <a:solidFill>
                <a:srgbClr val="0066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didn’t expect to like it, but became converts</a:t>
            </a:r>
          </a:p>
        </p:txBody>
      </p:sp>
    </p:spTree>
    <p:extLst>
      <p:ext uri="{BB962C8B-B14F-4D97-AF65-F5344CB8AC3E}">
        <p14:creationId xmlns:p14="http://schemas.microsoft.com/office/powerpoint/2010/main" val="379200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got to be worth a try!</a:t>
            </a:r>
            <a:endParaRPr lang="en-NZ" altLang="en-US" sz="4800" b="1" dirty="0">
              <a:solidFill>
                <a:srgbClr val="99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840">
            <a:off x="286443" y="1035052"/>
            <a:ext cx="3826552" cy="46012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82" y="1420323"/>
            <a:ext cx="3723901" cy="2886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 rot="21112160">
            <a:off x="5316680" y="1654587"/>
            <a:ext cx="353089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TEAM-BASED</a:t>
            </a:r>
          </a:p>
          <a:p>
            <a:pPr algn="ctr"/>
            <a:r>
              <a:rPr lang="en-US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en-US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4400" b="1" dirty="0">
                <a:solidFill>
                  <a:srgbClr val="0033CC"/>
                </a:solidFill>
                <a:latin typeface="Arial" charset="0"/>
              </a:rPr>
              <a:t>Evaluation </a:t>
            </a:r>
            <a:r>
              <a:rPr lang="en-NZ" altLang="en-US" sz="4400" b="1" dirty="0" smtClean="0">
                <a:solidFill>
                  <a:srgbClr val="0033CC"/>
                </a:solidFill>
                <a:latin typeface="Arial" charset="0"/>
              </a:rPr>
              <a:t>comments</a:t>
            </a:r>
            <a:endParaRPr lang="en-NZ" altLang="en-US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19063" y="1819275"/>
            <a:ext cx="8893175" cy="45243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Arial" charset="0"/>
              </a:rPr>
              <a:t>Team </a:t>
            </a:r>
            <a:r>
              <a:rPr lang="en-US" altLang="en-US" sz="3600" dirty="0" smtClean="0">
                <a:solidFill>
                  <a:srgbClr val="0033CC"/>
                </a:solidFill>
                <a:latin typeface="Arial" charset="0"/>
              </a:rPr>
              <a:t>work </a:t>
            </a:r>
            <a:r>
              <a:rPr lang="en-US" altLang="en-US" sz="2400" dirty="0" smtClean="0">
                <a:solidFill>
                  <a:srgbClr val="0033CC"/>
                </a:solidFill>
                <a:latin typeface="Arial" charset="0"/>
              </a:rPr>
              <a:t>(29)</a:t>
            </a:r>
            <a:endParaRPr lang="en-US" altLang="en-US" sz="3600" dirty="0">
              <a:solidFill>
                <a:srgbClr val="0033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33CC"/>
                </a:solidFill>
                <a:latin typeface="Arial" charset="0"/>
              </a:rPr>
              <a:t>Tutorials </a:t>
            </a:r>
            <a:r>
              <a:rPr lang="en-US" altLang="en-US" sz="2400" dirty="0" smtClean="0">
                <a:solidFill>
                  <a:srgbClr val="0033CC"/>
                </a:solidFill>
                <a:latin typeface="Arial" charset="0"/>
              </a:rPr>
              <a:t>(14)</a:t>
            </a:r>
            <a:endParaRPr lang="en-US" altLang="en-US" sz="3600" dirty="0">
              <a:solidFill>
                <a:srgbClr val="0033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33CC"/>
                </a:solidFill>
                <a:latin typeface="Arial" charset="0"/>
              </a:rPr>
              <a:t>Coursebook</a:t>
            </a:r>
            <a:endParaRPr lang="en-US" altLang="en-US" sz="3600" dirty="0">
              <a:solidFill>
                <a:srgbClr val="0033CC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Arial" charset="0"/>
              </a:rPr>
              <a:t>Lectures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Arial" charset="0"/>
              </a:rPr>
              <a:t>Recorded lectures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Arial" charset="0"/>
              </a:rPr>
              <a:t>Assignments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Arial" charset="0"/>
              </a:rPr>
              <a:t>Mix of activities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33CC"/>
                </a:solidFill>
                <a:latin typeface="Arial" charset="0"/>
              </a:rPr>
              <a:t>MathsTutor</a:t>
            </a:r>
            <a:r>
              <a:rPr lang="en-US" altLang="en-US" sz="3600" dirty="0">
                <a:solidFill>
                  <a:srgbClr val="0033CC"/>
                </a:solidFill>
                <a:latin typeface="Arial" charset="0"/>
              </a:rPr>
              <a:t> / Extra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43375" y="1879600"/>
            <a:ext cx="4722813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IIIIIIIIIIIIIIIIIIIIIIIIIIIII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IIIIIIIIIIIIII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33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</a:t>
            </a:r>
          </a:p>
        </p:txBody>
      </p:sp>
      <p:sp>
        <p:nvSpPr>
          <p:cNvPr id="17413" name="Line 26"/>
          <p:cNvSpPr>
            <a:spLocks noChangeShapeType="1"/>
          </p:cNvSpPr>
          <p:nvPr/>
        </p:nvSpPr>
        <p:spPr bwMode="auto">
          <a:xfrm>
            <a:off x="3990975" y="1854200"/>
            <a:ext cx="15875" cy="448945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>
              <a:solidFill>
                <a:srgbClr val="000000"/>
              </a:solidFill>
            </a:endParaRP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0"/>
            <a:ext cx="53832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0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Arial" charset="0"/>
              </a:rPr>
              <a:t>All items with more than one response featured</a:t>
            </a:r>
          </a:p>
        </p:txBody>
      </p:sp>
    </p:spTree>
    <p:extLst>
      <p:ext uri="{BB962C8B-B14F-4D97-AF65-F5344CB8AC3E}">
        <p14:creationId xmlns:p14="http://schemas.microsoft.com/office/powerpoint/2010/main" val="6112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4400" b="1" dirty="0">
                <a:solidFill>
                  <a:srgbClr val="0033CC"/>
                </a:solidFill>
                <a:latin typeface="Arial" charset="0"/>
              </a:rPr>
              <a:t>Evaluation </a:t>
            </a:r>
            <a:r>
              <a:rPr lang="en-NZ" altLang="en-US" sz="4400" b="1" dirty="0" smtClean="0">
                <a:solidFill>
                  <a:srgbClr val="0033CC"/>
                </a:solidFill>
                <a:latin typeface="Arial" charset="0"/>
              </a:rPr>
              <a:t>comments</a:t>
            </a:r>
            <a:endParaRPr lang="en-NZ" altLang="en-US" sz="4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388" y="2787650"/>
            <a:ext cx="8724900" cy="1754188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990033"/>
                </a:solidFill>
                <a:latin typeface="Arial" charset="0"/>
              </a:rPr>
              <a:t>Would like mid-term Test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990033"/>
                </a:solidFill>
                <a:latin typeface="Arial" charset="0"/>
              </a:rPr>
              <a:t>Remove / improve teamwork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990033"/>
                </a:solidFill>
                <a:latin typeface="Arial" charset="0"/>
              </a:rPr>
              <a:t>Would like more lectures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651625" y="2825413"/>
            <a:ext cx="19970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9900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9900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9900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III</a:t>
            </a:r>
          </a:p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000" b="1" kern="0" dirty="0">
              <a:solidFill>
                <a:srgbClr val="990033"/>
              </a:solidFill>
              <a:latin typeface="Bradley Hand ITC" pitchFamily="66" charset="0"/>
            </a:endParaRPr>
          </a:p>
        </p:txBody>
      </p:sp>
      <p:sp>
        <p:nvSpPr>
          <p:cNvPr id="18437" name="Line 26"/>
          <p:cNvSpPr>
            <a:spLocks noChangeShapeType="1"/>
          </p:cNvSpPr>
          <p:nvPr/>
        </p:nvSpPr>
        <p:spPr bwMode="auto">
          <a:xfrm>
            <a:off x="6521450" y="2792413"/>
            <a:ext cx="14288" cy="1749425"/>
          </a:xfrm>
          <a:prstGeom prst="line">
            <a:avLst/>
          </a:prstGeom>
          <a:noFill/>
          <a:ln w="444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>
              <a:solidFill>
                <a:srgbClr val="00000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2738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3200" dirty="0">
                <a:solidFill>
                  <a:srgbClr val="00CC99">
                    <a:lumMod val="75000"/>
                  </a:srgbClr>
                </a:solidFill>
                <a:latin typeface="Arial" charset="0"/>
              </a:rPr>
              <a:t>All items with more than one response featured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03400"/>
            <a:ext cx="67976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66872" cy="93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5125"/>
            <a:ext cx="9144000" cy="41687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3213" y="5485545"/>
            <a:ext cx="3747541" cy="137245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309" y="5267090"/>
            <a:ext cx="4182256" cy="156952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2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39690" r="15485" b="5830"/>
          <a:stretch>
            <a:fillRect/>
          </a:stretch>
        </p:blipFill>
        <p:spPr bwMode="auto">
          <a:xfrm>
            <a:off x="0" y="0"/>
            <a:ext cx="914400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3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7894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academic high-achievers don’t shine in the team / creative environment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create discontent where there was none before</a:t>
            </a:r>
          </a:p>
          <a:p>
            <a:pPr marL="457200" indent="-457200" eaLnBrk="0" hangingPunct="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other students unexpectedly come into their element – let’s give them this experience!</a:t>
            </a:r>
          </a:p>
          <a:p>
            <a:pPr marL="457200" indent="-457200" eaLnBrk="0" hangingPunct="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Suspect students don’t recognize </a:t>
            </a:r>
            <a:r>
              <a:rPr lang="en-US" sz="3200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</a:t>
            </a:r>
            <a:r>
              <a:rPr lang="en-US" sz="3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en-US" sz="3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team collaboration has contributed </a:t>
            </a:r>
            <a:endParaRPr lang="en-US" sz="32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  student perspective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7894"/>
            <a:ext cx="9144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Rewarding, eye-opening 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insights into gaps in understanding, e.g. before you do a hypothesis test, you need a hypothesis!</a:t>
            </a:r>
          </a:p>
          <a:p>
            <a:pPr marL="457200" indent="-457200" eaLnBrk="0" hangingPunct="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Time-consuming!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        my perspective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527" y="3402767"/>
            <a:ext cx="2441473" cy="345523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62205" y="4734024"/>
            <a:ext cx="3730041" cy="1915706"/>
          </a:xfrm>
          <a:prstGeom prst="wedgeRoundRectCallout">
            <a:avLst>
              <a:gd name="adj1" fmla="val 63433"/>
              <a:gd name="adj2" fmla="val 22533"/>
              <a:gd name="adj3" fmla="val 1666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ctr"/>
          <a:lstStyle/>
          <a:p>
            <a:r>
              <a:rPr lang="en-NZ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our tolerant families!</a:t>
            </a:r>
          </a:p>
        </p:txBody>
      </p:sp>
    </p:spTree>
    <p:extLst>
      <p:ext uri="{BB962C8B-B14F-4D97-AF65-F5344CB8AC3E}">
        <p14:creationId xmlns:p14="http://schemas.microsoft.com/office/powerpoint/2010/main" val="6555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7894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Rewarding, eye-opening </a:t>
            </a:r>
          </a:p>
          <a:p>
            <a:pPr marL="914400" lvl="1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insights into gaps in understanding, e.g. before you do a hypothesis test, you need a hypothesis!</a:t>
            </a:r>
          </a:p>
          <a:p>
            <a:pPr marL="457200" indent="-457200" eaLnBrk="0" hangingPunct="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Time-consuming!</a:t>
            </a:r>
          </a:p>
          <a:p>
            <a:pPr marL="457200" indent="-457200" eaLnBrk="0" hangingPunct="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Would have liked to assess effectiveness through proper study, but implementation alone took too much time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        my perspective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986" y="1567914"/>
            <a:ext cx="8559378" cy="3004086"/>
          </a:xfrm>
          <a:prstGeom prst="wedgeRoundRectCallout">
            <a:avLst>
              <a:gd name="adj1" fmla="val 23118"/>
              <a:gd name="adj2" fmla="val 61758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rtlCol="0" anchor="ctr"/>
          <a:lstStyle/>
          <a:p>
            <a:r>
              <a:rPr lang="en-NZ" sz="36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today is to encourage sharing of ideas and materials: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NZ" sz="3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collectively build evidence-base specific to Statistics</a:t>
            </a:r>
          </a:p>
        </p:txBody>
      </p:sp>
    </p:spTree>
    <p:extLst>
      <p:ext uri="{BB962C8B-B14F-4D97-AF65-F5344CB8AC3E}">
        <p14:creationId xmlns:p14="http://schemas.microsoft.com/office/powerpoint/2010/main" val="24244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848389"/>
            <a:ext cx="90454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Expanding the ways students think about and relate to the subject matter:</a:t>
            </a:r>
            <a:endParaRPr lang="en-US" sz="32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2"/>
            <a:ext cx="9144000" cy="8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Conjectured Triumphs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26163" r="17377"/>
          <a:stretch/>
        </p:blipFill>
        <p:spPr>
          <a:xfrm rot="654958">
            <a:off x="5923694" y="1508735"/>
            <a:ext cx="2995965" cy="1864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42804"/>
            <a:ext cx="2797850" cy="1832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3955" y="3320399"/>
            <a:ext cx="46751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Embracing the material into their own culture in Task 3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63685" y="2067036"/>
            <a:ext cx="45814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interest in visual thinking after Task 1</a:t>
            </a:r>
            <a:endParaRPr lang="en-US" sz="3200" dirty="0" smtClean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97240" y="5606002"/>
            <a:ext cx="48218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Enabling effect for  private study from Task 4</a:t>
            </a:r>
          </a:p>
        </p:txBody>
      </p:sp>
      <p:grpSp>
        <p:nvGrpSpPr>
          <p:cNvPr id="14" name="Group 13"/>
          <p:cNvGrpSpPr/>
          <p:nvPr/>
        </p:nvGrpSpPr>
        <p:grpSpPr>
          <a:xfrm rot="1355864">
            <a:off x="6126925" y="4320151"/>
            <a:ext cx="2754215" cy="2385629"/>
            <a:chOff x="774108" y="257299"/>
            <a:chExt cx="7767318" cy="60514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24"/>
            <a:stretch/>
          </p:blipFill>
          <p:spPr>
            <a:xfrm rot="477842">
              <a:off x="3599116" y="357618"/>
              <a:ext cx="4942310" cy="59510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24"/>
            <a:stretch/>
          </p:blipFill>
          <p:spPr>
            <a:xfrm rot="21285119">
              <a:off x="774108" y="257299"/>
              <a:ext cx="4942309" cy="59510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782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/>
      <p:bldP spid="12" grpId="0"/>
      <p:bldP spid="1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789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experience also rekindled my enthusiasm for traditional delivery – lectures! 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        my perspective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760605" y="2722535"/>
            <a:ext cx="3918700" cy="2108299"/>
          </a:xfrm>
          <a:prstGeom prst="cloudCallout">
            <a:avLst>
              <a:gd name="adj1" fmla="val -65411"/>
              <a:gd name="adj2" fmla="val 5066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If they are valued, they are valuable!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12524" y="4600757"/>
            <a:ext cx="1648918" cy="1500240"/>
            <a:chOff x="2128603" y="958850"/>
            <a:chExt cx="5107202" cy="51121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80" y="2318003"/>
              <a:ext cx="3428996" cy="2508830"/>
            </a:xfrm>
            <a:prstGeom prst="rect">
              <a:avLst/>
            </a:prstGeom>
          </p:spPr>
        </p:pic>
        <p:sp>
          <p:nvSpPr>
            <p:cNvPr id="9" name="Donut 8"/>
            <p:cNvSpPr/>
            <p:nvPr/>
          </p:nvSpPr>
          <p:spPr>
            <a:xfrm>
              <a:off x="2128603" y="958850"/>
              <a:ext cx="5107202" cy="5112166"/>
            </a:xfrm>
            <a:prstGeom prst="donut">
              <a:avLst>
                <a:gd name="adj" fmla="val 1524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49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597894"/>
            <a:ext cx="9144000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experience also rekindled my enthusiasm for traditional delivery – lectures! </a:t>
            </a:r>
            <a:endParaRPr lang="en-US" sz="32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Believe the winning approach is a </a:t>
            </a:r>
            <a:r>
              <a:rPr lang="en-US" sz="32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 of activities</a:t>
            </a:r>
            <a:endParaRPr lang="en-US" sz="3200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0" hangingPunc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experiences agree with other studies:</a:t>
            </a:r>
          </a:p>
          <a:p>
            <a:pPr marL="914400" lvl="1" indent="-457200" eaLnBrk="0" hangingPunc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Teamwork improves critical and creative thinking</a:t>
            </a:r>
          </a:p>
          <a:p>
            <a:pPr marL="914400" lvl="1" indent="-457200" eaLnBrk="0" hangingPunc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5E5ED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Doesn’t make much difference to drill-and-practice-style mathematical exercises</a:t>
            </a:r>
            <a:endParaRPr lang="en-US" sz="3200" dirty="0">
              <a:solidFill>
                <a:srgbClr val="5E5ED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1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Summary:                   my perspective</a:t>
            </a:r>
            <a:endParaRPr lang="en-NZ" alt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7030A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7030A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11746</TotalTime>
  <Words>4158</Words>
  <Application>Microsoft Office PowerPoint</Application>
  <PresentationFormat>On-screen Show (4:3)</PresentationFormat>
  <Paragraphs>739</Paragraphs>
  <Slides>116</Slides>
  <Notes>116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1_Default Design</vt:lpstr>
      <vt:lpstr>4_Default Design</vt:lpstr>
      <vt:lpstr>9_Default Design</vt:lpstr>
      <vt:lpstr>10_Default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CREEM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Large Classes</dc:title>
  <dc:creator>Rachel Fewster</dc:creator>
  <cp:lastModifiedBy>Rachel Fewster</cp:lastModifiedBy>
  <cp:revision>3057</cp:revision>
  <dcterms:created xsi:type="dcterms:W3CDTF">2004-04-08T16:39:06Z</dcterms:created>
  <dcterms:modified xsi:type="dcterms:W3CDTF">2014-07-22T05:26:22Z</dcterms:modified>
</cp:coreProperties>
</file>