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0"/>
  </p:notesMasterIdLst>
  <p:sldIdLst>
    <p:sldId id="258" r:id="rId2"/>
    <p:sldId id="286" r:id="rId3"/>
    <p:sldId id="294" r:id="rId4"/>
    <p:sldId id="300" r:id="rId5"/>
    <p:sldId id="301" r:id="rId6"/>
    <p:sldId id="304" r:id="rId7"/>
    <p:sldId id="302" r:id="rId8"/>
    <p:sldId id="295" r:id="rId9"/>
    <p:sldId id="296" r:id="rId10"/>
    <p:sldId id="289" r:id="rId11"/>
    <p:sldId id="288" r:id="rId12"/>
    <p:sldId id="291" r:id="rId13"/>
    <p:sldId id="297" r:id="rId14"/>
    <p:sldId id="299" r:id="rId15"/>
    <p:sldId id="298" r:id="rId16"/>
    <p:sldId id="292" r:id="rId17"/>
    <p:sldId id="293" r:id="rId18"/>
    <p:sldId id="287"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enqi Liu" initials="WL" lastIdx="1" clrIdx="0">
    <p:extLst>
      <p:ext uri="{19B8F6BF-5375-455C-9EA6-DF929625EA0E}">
        <p15:presenceInfo xmlns:p15="http://schemas.microsoft.com/office/powerpoint/2012/main" userId="b678ee5508bfa7bf"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5" d="100"/>
          <a:sy n="65" d="100"/>
        </p:scale>
        <p:origin x="96" y="42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SG"/>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24054E-E6C8-4A02-85F1-10BE417674E0}" type="datetimeFigureOut">
              <a:rPr lang="en-SG" smtClean="0"/>
              <a:t>18/9/2019</a:t>
            </a:fld>
            <a:endParaRPr lang="en-SG"/>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SG"/>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SG"/>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32A0D7B-26DD-4C0A-BD34-3F5F92E683E0}" type="slidenum">
              <a:rPr lang="en-SG" smtClean="0"/>
              <a:t>‹#›</a:t>
            </a:fld>
            <a:endParaRPr lang="en-SG"/>
          </a:p>
        </p:txBody>
      </p:sp>
    </p:spTree>
    <p:extLst>
      <p:ext uri="{BB962C8B-B14F-4D97-AF65-F5344CB8AC3E}">
        <p14:creationId xmlns:p14="http://schemas.microsoft.com/office/powerpoint/2010/main" val="19759956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7B267C-43D6-4BFE-B0E6-8BD9AAA5FFF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SG"/>
          </a:p>
        </p:txBody>
      </p:sp>
      <p:sp>
        <p:nvSpPr>
          <p:cNvPr id="3" name="Subtitle 2">
            <a:extLst>
              <a:ext uri="{FF2B5EF4-FFF2-40B4-BE49-F238E27FC236}">
                <a16:creationId xmlns:a16="http://schemas.microsoft.com/office/drawing/2014/main" id="{1C127481-EDFC-439A-BB1E-E9A9A8FEEC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SG"/>
          </a:p>
        </p:txBody>
      </p:sp>
      <p:sp>
        <p:nvSpPr>
          <p:cNvPr id="4" name="Date Placeholder 3">
            <a:extLst>
              <a:ext uri="{FF2B5EF4-FFF2-40B4-BE49-F238E27FC236}">
                <a16:creationId xmlns:a16="http://schemas.microsoft.com/office/drawing/2014/main" id="{7216A220-2EE4-4F9D-8DEB-AEC0E6F3C7E2}"/>
              </a:ext>
            </a:extLst>
          </p:cNvPr>
          <p:cNvSpPr>
            <a:spLocks noGrp="1"/>
          </p:cNvSpPr>
          <p:nvPr>
            <p:ph type="dt" sz="half" idx="10"/>
          </p:nvPr>
        </p:nvSpPr>
        <p:spPr/>
        <p:txBody>
          <a:bodyPr/>
          <a:lstStyle/>
          <a:p>
            <a:fld id="{0EAEFFC8-EFC9-4581-96B4-7F862B30452A}" type="datetime1">
              <a:rPr lang="en-SG" smtClean="0"/>
              <a:t>18/9/2019</a:t>
            </a:fld>
            <a:endParaRPr lang="en-SG"/>
          </a:p>
        </p:txBody>
      </p:sp>
      <p:sp>
        <p:nvSpPr>
          <p:cNvPr id="5" name="Footer Placeholder 4">
            <a:extLst>
              <a:ext uri="{FF2B5EF4-FFF2-40B4-BE49-F238E27FC236}">
                <a16:creationId xmlns:a16="http://schemas.microsoft.com/office/drawing/2014/main" id="{6268DAD6-4CAD-4CC4-8DB4-3F0907C4DF97}"/>
              </a:ext>
            </a:extLst>
          </p:cNvPr>
          <p:cNvSpPr>
            <a:spLocks noGrp="1"/>
          </p:cNvSpPr>
          <p:nvPr>
            <p:ph type="ftr" sz="quarter" idx="11"/>
          </p:nvPr>
        </p:nvSpPr>
        <p:spPr/>
        <p:txBody>
          <a:bodyPr/>
          <a:lstStyle/>
          <a:p>
            <a:r>
              <a:rPr lang="en-SG"/>
              <a:t>A Survey on the Application of Inferential Techniques in Statistics Education Research Literature</a:t>
            </a:r>
          </a:p>
        </p:txBody>
      </p:sp>
      <p:sp>
        <p:nvSpPr>
          <p:cNvPr id="6" name="Slide Number Placeholder 5">
            <a:extLst>
              <a:ext uri="{FF2B5EF4-FFF2-40B4-BE49-F238E27FC236}">
                <a16:creationId xmlns:a16="http://schemas.microsoft.com/office/drawing/2014/main" id="{176DB128-18AD-4C64-A761-21954734A92A}"/>
              </a:ext>
            </a:extLst>
          </p:cNvPr>
          <p:cNvSpPr>
            <a:spLocks noGrp="1"/>
          </p:cNvSpPr>
          <p:nvPr>
            <p:ph type="sldNum" sz="quarter" idx="12"/>
          </p:nvPr>
        </p:nvSpPr>
        <p:spPr/>
        <p:txBody>
          <a:bodyPr/>
          <a:lstStyle/>
          <a:p>
            <a:fld id="{AFF62067-7C09-456B-A1B2-3318E1E116FC}" type="slidenum">
              <a:rPr lang="en-SG" smtClean="0"/>
              <a:t>‹#›</a:t>
            </a:fld>
            <a:endParaRPr lang="en-SG"/>
          </a:p>
        </p:txBody>
      </p:sp>
    </p:spTree>
    <p:extLst>
      <p:ext uri="{BB962C8B-B14F-4D97-AF65-F5344CB8AC3E}">
        <p14:creationId xmlns:p14="http://schemas.microsoft.com/office/powerpoint/2010/main" val="910095036"/>
      </p:ext>
    </p:extLst>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89D216-720F-4843-9825-BB8A88E6E7D0}"/>
              </a:ext>
            </a:extLst>
          </p:cNvPr>
          <p:cNvSpPr>
            <a:spLocks noGrp="1"/>
          </p:cNvSpPr>
          <p:nvPr>
            <p:ph type="title"/>
          </p:nvPr>
        </p:nvSpPr>
        <p:spPr/>
        <p:txBody>
          <a:bodyPr/>
          <a:lstStyle/>
          <a:p>
            <a:r>
              <a:rPr lang="en-US"/>
              <a:t>Click to edit Master title style</a:t>
            </a:r>
            <a:endParaRPr lang="en-SG"/>
          </a:p>
        </p:txBody>
      </p:sp>
      <p:sp>
        <p:nvSpPr>
          <p:cNvPr id="3" name="Vertical Text Placeholder 2">
            <a:extLst>
              <a:ext uri="{FF2B5EF4-FFF2-40B4-BE49-F238E27FC236}">
                <a16:creationId xmlns:a16="http://schemas.microsoft.com/office/drawing/2014/main" id="{91018138-8CEB-4990-BBA3-D55B3454CC4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718EEC40-4BDF-4154-B829-F4C43E077527}"/>
              </a:ext>
            </a:extLst>
          </p:cNvPr>
          <p:cNvSpPr>
            <a:spLocks noGrp="1"/>
          </p:cNvSpPr>
          <p:nvPr>
            <p:ph type="dt" sz="half" idx="10"/>
          </p:nvPr>
        </p:nvSpPr>
        <p:spPr/>
        <p:txBody>
          <a:bodyPr/>
          <a:lstStyle/>
          <a:p>
            <a:fld id="{33BBA3BB-E99C-416E-AC7F-48EEEC0F5004}" type="datetime1">
              <a:rPr lang="en-SG" smtClean="0"/>
              <a:t>18/9/2019</a:t>
            </a:fld>
            <a:endParaRPr lang="en-SG"/>
          </a:p>
        </p:txBody>
      </p:sp>
      <p:sp>
        <p:nvSpPr>
          <p:cNvPr id="5" name="Footer Placeholder 4">
            <a:extLst>
              <a:ext uri="{FF2B5EF4-FFF2-40B4-BE49-F238E27FC236}">
                <a16:creationId xmlns:a16="http://schemas.microsoft.com/office/drawing/2014/main" id="{7F1703B4-EF9D-4232-BFDB-3A3C32434AF6}"/>
              </a:ext>
            </a:extLst>
          </p:cNvPr>
          <p:cNvSpPr>
            <a:spLocks noGrp="1"/>
          </p:cNvSpPr>
          <p:nvPr>
            <p:ph type="ftr" sz="quarter" idx="11"/>
          </p:nvPr>
        </p:nvSpPr>
        <p:spPr/>
        <p:txBody>
          <a:bodyPr/>
          <a:lstStyle/>
          <a:p>
            <a:r>
              <a:rPr lang="en-SG"/>
              <a:t>A Survey on the Application of Inferential Techniques in Statistics Education Research Literature</a:t>
            </a:r>
          </a:p>
        </p:txBody>
      </p:sp>
      <p:sp>
        <p:nvSpPr>
          <p:cNvPr id="6" name="Slide Number Placeholder 5">
            <a:extLst>
              <a:ext uri="{FF2B5EF4-FFF2-40B4-BE49-F238E27FC236}">
                <a16:creationId xmlns:a16="http://schemas.microsoft.com/office/drawing/2014/main" id="{146774A3-5085-4AC4-9338-8A20A4B001EA}"/>
              </a:ext>
            </a:extLst>
          </p:cNvPr>
          <p:cNvSpPr>
            <a:spLocks noGrp="1"/>
          </p:cNvSpPr>
          <p:nvPr>
            <p:ph type="sldNum" sz="quarter" idx="12"/>
          </p:nvPr>
        </p:nvSpPr>
        <p:spPr/>
        <p:txBody>
          <a:bodyPr/>
          <a:lstStyle/>
          <a:p>
            <a:fld id="{AFF62067-7C09-456B-A1B2-3318E1E116FC}" type="slidenum">
              <a:rPr lang="en-SG" smtClean="0"/>
              <a:t>‹#›</a:t>
            </a:fld>
            <a:endParaRPr lang="en-SG"/>
          </a:p>
        </p:txBody>
      </p:sp>
    </p:spTree>
    <p:extLst>
      <p:ext uri="{BB962C8B-B14F-4D97-AF65-F5344CB8AC3E}">
        <p14:creationId xmlns:p14="http://schemas.microsoft.com/office/powerpoint/2010/main" val="354453906"/>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706F6D3-6C64-4353-8DAD-66FDF0FCA29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SG"/>
          </a:p>
        </p:txBody>
      </p:sp>
      <p:sp>
        <p:nvSpPr>
          <p:cNvPr id="3" name="Vertical Text Placeholder 2">
            <a:extLst>
              <a:ext uri="{FF2B5EF4-FFF2-40B4-BE49-F238E27FC236}">
                <a16:creationId xmlns:a16="http://schemas.microsoft.com/office/drawing/2014/main" id="{4E2FFB1F-FF26-45EE-8BC5-BC2708853DC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DD9E4F61-3CD0-43F7-A844-2BCF8EE82685}"/>
              </a:ext>
            </a:extLst>
          </p:cNvPr>
          <p:cNvSpPr>
            <a:spLocks noGrp="1"/>
          </p:cNvSpPr>
          <p:nvPr>
            <p:ph type="dt" sz="half" idx="10"/>
          </p:nvPr>
        </p:nvSpPr>
        <p:spPr/>
        <p:txBody>
          <a:bodyPr/>
          <a:lstStyle/>
          <a:p>
            <a:fld id="{C7C4FE2D-441E-4C20-9DA5-766C261A5421}" type="datetime1">
              <a:rPr lang="en-SG" smtClean="0"/>
              <a:t>18/9/2019</a:t>
            </a:fld>
            <a:endParaRPr lang="en-SG"/>
          </a:p>
        </p:txBody>
      </p:sp>
      <p:sp>
        <p:nvSpPr>
          <p:cNvPr id="5" name="Footer Placeholder 4">
            <a:extLst>
              <a:ext uri="{FF2B5EF4-FFF2-40B4-BE49-F238E27FC236}">
                <a16:creationId xmlns:a16="http://schemas.microsoft.com/office/drawing/2014/main" id="{C5C6B10B-B5A9-4C02-9183-218C68A4326D}"/>
              </a:ext>
            </a:extLst>
          </p:cNvPr>
          <p:cNvSpPr>
            <a:spLocks noGrp="1"/>
          </p:cNvSpPr>
          <p:nvPr>
            <p:ph type="ftr" sz="quarter" idx="11"/>
          </p:nvPr>
        </p:nvSpPr>
        <p:spPr/>
        <p:txBody>
          <a:bodyPr/>
          <a:lstStyle/>
          <a:p>
            <a:r>
              <a:rPr lang="en-SG"/>
              <a:t>A Survey on the Application of Inferential Techniques in Statistics Education Research Literature</a:t>
            </a:r>
          </a:p>
        </p:txBody>
      </p:sp>
      <p:sp>
        <p:nvSpPr>
          <p:cNvPr id="6" name="Slide Number Placeholder 5">
            <a:extLst>
              <a:ext uri="{FF2B5EF4-FFF2-40B4-BE49-F238E27FC236}">
                <a16:creationId xmlns:a16="http://schemas.microsoft.com/office/drawing/2014/main" id="{9F6408D1-7911-4B69-BDDA-1962767F7EA7}"/>
              </a:ext>
            </a:extLst>
          </p:cNvPr>
          <p:cNvSpPr>
            <a:spLocks noGrp="1"/>
          </p:cNvSpPr>
          <p:nvPr>
            <p:ph type="sldNum" sz="quarter" idx="12"/>
          </p:nvPr>
        </p:nvSpPr>
        <p:spPr/>
        <p:txBody>
          <a:bodyPr/>
          <a:lstStyle/>
          <a:p>
            <a:fld id="{AFF62067-7C09-456B-A1B2-3318E1E116FC}" type="slidenum">
              <a:rPr lang="en-SG" smtClean="0"/>
              <a:t>‹#›</a:t>
            </a:fld>
            <a:endParaRPr lang="en-SG"/>
          </a:p>
        </p:txBody>
      </p:sp>
    </p:spTree>
    <p:extLst>
      <p:ext uri="{BB962C8B-B14F-4D97-AF65-F5344CB8AC3E}">
        <p14:creationId xmlns:p14="http://schemas.microsoft.com/office/powerpoint/2010/main" val="3899414805"/>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96D5F7-EBF3-4C11-B5C8-E29F0F4C136E}"/>
              </a:ext>
            </a:extLst>
          </p:cNvPr>
          <p:cNvSpPr>
            <a:spLocks noGrp="1"/>
          </p:cNvSpPr>
          <p:nvPr>
            <p:ph type="title"/>
          </p:nvPr>
        </p:nvSpPr>
        <p:spPr/>
        <p:txBody>
          <a:bodyPr/>
          <a:lstStyle/>
          <a:p>
            <a:r>
              <a:rPr lang="en-US"/>
              <a:t>Click to edit Master title style</a:t>
            </a:r>
            <a:endParaRPr lang="en-SG"/>
          </a:p>
        </p:txBody>
      </p:sp>
      <p:sp>
        <p:nvSpPr>
          <p:cNvPr id="3" name="Content Placeholder 2">
            <a:extLst>
              <a:ext uri="{FF2B5EF4-FFF2-40B4-BE49-F238E27FC236}">
                <a16:creationId xmlns:a16="http://schemas.microsoft.com/office/drawing/2014/main" id="{8F91743F-3300-4722-858D-D28B24D17E54}"/>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SG" dirty="0"/>
          </a:p>
        </p:txBody>
      </p:sp>
      <p:sp>
        <p:nvSpPr>
          <p:cNvPr id="4" name="Date Placeholder 3">
            <a:extLst>
              <a:ext uri="{FF2B5EF4-FFF2-40B4-BE49-F238E27FC236}">
                <a16:creationId xmlns:a16="http://schemas.microsoft.com/office/drawing/2014/main" id="{3A61DAA8-7071-4F95-B11D-BCB97B736C95}"/>
              </a:ext>
            </a:extLst>
          </p:cNvPr>
          <p:cNvSpPr>
            <a:spLocks noGrp="1"/>
          </p:cNvSpPr>
          <p:nvPr>
            <p:ph type="dt" sz="half" idx="10"/>
          </p:nvPr>
        </p:nvSpPr>
        <p:spPr/>
        <p:txBody>
          <a:bodyPr/>
          <a:lstStyle/>
          <a:p>
            <a:fld id="{37BD7EB0-3FAB-4037-B702-3E3BDEC5AEFA}" type="datetime1">
              <a:rPr lang="en-SG" smtClean="0"/>
              <a:t>18/9/2019</a:t>
            </a:fld>
            <a:endParaRPr lang="en-SG"/>
          </a:p>
        </p:txBody>
      </p:sp>
      <p:sp>
        <p:nvSpPr>
          <p:cNvPr id="5" name="Footer Placeholder 4">
            <a:extLst>
              <a:ext uri="{FF2B5EF4-FFF2-40B4-BE49-F238E27FC236}">
                <a16:creationId xmlns:a16="http://schemas.microsoft.com/office/drawing/2014/main" id="{32DA508D-61E2-4CD2-8353-A1DD2691FAD2}"/>
              </a:ext>
            </a:extLst>
          </p:cNvPr>
          <p:cNvSpPr>
            <a:spLocks noGrp="1"/>
          </p:cNvSpPr>
          <p:nvPr>
            <p:ph type="ftr" sz="quarter" idx="11"/>
          </p:nvPr>
        </p:nvSpPr>
        <p:spPr/>
        <p:txBody>
          <a:bodyPr/>
          <a:lstStyle/>
          <a:p>
            <a:r>
              <a:rPr lang="en-SG"/>
              <a:t>A Survey on the Application of Inferential Techniques in Statistics Education Research Literature</a:t>
            </a:r>
          </a:p>
        </p:txBody>
      </p:sp>
      <p:sp>
        <p:nvSpPr>
          <p:cNvPr id="6" name="Slide Number Placeholder 5">
            <a:extLst>
              <a:ext uri="{FF2B5EF4-FFF2-40B4-BE49-F238E27FC236}">
                <a16:creationId xmlns:a16="http://schemas.microsoft.com/office/drawing/2014/main" id="{ACBDB318-E1AC-4662-8815-DCCADEE41153}"/>
              </a:ext>
            </a:extLst>
          </p:cNvPr>
          <p:cNvSpPr>
            <a:spLocks noGrp="1"/>
          </p:cNvSpPr>
          <p:nvPr>
            <p:ph type="sldNum" sz="quarter" idx="12"/>
          </p:nvPr>
        </p:nvSpPr>
        <p:spPr/>
        <p:txBody>
          <a:bodyPr/>
          <a:lstStyle/>
          <a:p>
            <a:fld id="{AFF62067-7C09-456B-A1B2-3318E1E116FC}" type="slidenum">
              <a:rPr lang="en-SG" smtClean="0"/>
              <a:t>‹#›</a:t>
            </a:fld>
            <a:endParaRPr lang="en-SG"/>
          </a:p>
        </p:txBody>
      </p:sp>
    </p:spTree>
    <p:extLst>
      <p:ext uri="{BB962C8B-B14F-4D97-AF65-F5344CB8AC3E}">
        <p14:creationId xmlns:p14="http://schemas.microsoft.com/office/powerpoint/2010/main" val="4197616829"/>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341017-E0D7-4947-96C9-4A8AC19550F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SG"/>
          </a:p>
        </p:txBody>
      </p:sp>
      <p:sp>
        <p:nvSpPr>
          <p:cNvPr id="3" name="Text Placeholder 2">
            <a:extLst>
              <a:ext uri="{FF2B5EF4-FFF2-40B4-BE49-F238E27FC236}">
                <a16:creationId xmlns:a16="http://schemas.microsoft.com/office/drawing/2014/main" id="{C6771C8F-C5C9-4581-8345-C6DF59D75BB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6B897F7-A515-4403-BD24-D7AB7C4F53C8}"/>
              </a:ext>
            </a:extLst>
          </p:cNvPr>
          <p:cNvSpPr>
            <a:spLocks noGrp="1"/>
          </p:cNvSpPr>
          <p:nvPr>
            <p:ph type="dt" sz="half" idx="10"/>
          </p:nvPr>
        </p:nvSpPr>
        <p:spPr/>
        <p:txBody>
          <a:bodyPr/>
          <a:lstStyle/>
          <a:p>
            <a:fld id="{91B8727B-2860-4DB6-B162-C7B46BCF1212}" type="datetime1">
              <a:rPr lang="en-SG" smtClean="0"/>
              <a:t>18/9/2019</a:t>
            </a:fld>
            <a:endParaRPr lang="en-SG"/>
          </a:p>
        </p:txBody>
      </p:sp>
      <p:sp>
        <p:nvSpPr>
          <p:cNvPr id="5" name="Footer Placeholder 4">
            <a:extLst>
              <a:ext uri="{FF2B5EF4-FFF2-40B4-BE49-F238E27FC236}">
                <a16:creationId xmlns:a16="http://schemas.microsoft.com/office/drawing/2014/main" id="{97DF19F1-9134-4F1D-9C5C-6A8B3E0F2867}"/>
              </a:ext>
            </a:extLst>
          </p:cNvPr>
          <p:cNvSpPr>
            <a:spLocks noGrp="1"/>
          </p:cNvSpPr>
          <p:nvPr>
            <p:ph type="ftr" sz="quarter" idx="11"/>
          </p:nvPr>
        </p:nvSpPr>
        <p:spPr/>
        <p:txBody>
          <a:bodyPr/>
          <a:lstStyle/>
          <a:p>
            <a:r>
              <a:rPr lang="en-SG"/>
              <a:t>A Survey on the Application of Inferential Techniques in Statistics Education Research Literature</a:t>
            </a:r>
          </a:p>
        </p:txBody>
      </p:sp>
      <p:sp>
        <p:nvSpPr>
          <p:cNvPr id="6" name="Slide Number Placeholder 5">
            <a:extLst>
              <a:ext uri="{FF2B5EF4-FFF2-40B4-BE49-F238E27FC236}">
                <a16:creationId xmlns:a16="http://schemas.microsoft.com/office/drawing/2014/main" id="{6CA1A921-007B-411E-936F-7A0F703B6A08}"/>
              </a:ext>
            </a:extLst>
          </p:cNvPr>
          <p:cNvSpPr>
            <a:spLocks noGrp="1"/>
          </p:cNvSpPr>
          <p:nvPr>
            <p:ph type="sldNum" sz="quarter" idx="12"/>
          </p:nvPr>
        </p:nvSpPr>
        <p:spPr/>
        <p:txBody>
          <a:bodyPr/>
          <a:lstStyle/>
          <a:p>
            <a:fld id="{AFF62067-7C09-456B-A1B2-3318E1E116FC}" type="slidenum">
              <a:rPr lang="en-SG" smtClean="0"/>
              <a:t>‹#›</a:t>
            </a:fld>
            <a:endParaRPr lang="en-SG"/>
          </a:p>
        </p:txBody>
      </p:sp>
    </p:spTree>
    <p:extLst>
      <p:ext uri="{BB962C8B-B14F-4D97-AF65-F5344CB8AC3E}">
        <p14:creationId xmlns:p14="http://schemas.microsoft.com/office/powerpoint/2010/main" val="2305536846"/>
      </p:ext>
    </p:extLst>
  </p:cSld>
  <p:clrMapOvr>
    <a:masterClrMapping/>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793A0C-01D4-49EE-983D-AF932299D35E}"/>
              </a:ext>
            </a:extLst>
          </p:cNvPr>
          <p:cNvSpPr>
            <a:spLocks noGrp="1"/>
          </p:cNvSpPr>
          <p:nvPr>
            <p:ph type="title"/>
          </p:nvPr>
        </p:nvSpPr>
        <p:spPr/>
        <p:txBody>
          <a:bodyPr/>
          <a:lstStyle/>
          <a:p>
            <a:r>
              <a:rPr lang="en-US"/>
              <a:t>Click to edit Master title style</a:t>
            </a:r>
            <a:endParaRPr lang="en-SG"/>
          </a:p>
        </p:txBody>
      </p:sp>
      <p:sp>
        <p:nvSpPr>
          <p:cNvPr id="3" name="Content Placeholder 2">
            <a:extLst>
              <a:ext uri="{FF2B5EF4-FFF2-40B4-BE49-F238E27FC236}">
                <a16:creationId xmlns:a16="http://schemas.microsoft.com/office/drawing/2014/main" id="{0368C88C-857D-41E3-8BFB-D1D9E183026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Content Placeholder 3">
            <a:extLst>
              <a:ext uri="{FF2B5EF4-FFF2-40B4-BE49-F238E27FC236}">
                <a16:creationId xmlns:a16="http://schemas.microsoft.com/office/drawing/2014/main" id="{5C939AB2-B316-4C7C-9A9C-11FDCBF5914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5" name="Date Placeholder 4">
            <a:extLst>
              <a:ext uri="{FF2B5EF4-FFF2-40B4-BE49-F238E27FC236}">
                <a16:creationId xmlns:a16="http://schemas.microsoft.com/office/drawing/2014/main" id="{2228E688-B79B-4C15-8BA9-0411F7C59F93}"/>
              </a:ext>
            </a:extLst>
          </p:cNvPr>
          <p:cNvSpPr>
            <a:spLocks noGrp="1"/>
          </p:cNvSpPr>
          <p:nvPr>
            <p:ph type="dt" sz="half" idx="10"/>
          </p:nvPr>
        </p:nvSpPr>
        <p:spPr/>
        <p:txBody>
          <a:bodyPr/>
          <a:lstStyle/>
          <a:p>
            <a:fld id="{B4FBD355-FD1A-4B91-9275-18166C79FBE5}" type="datetime1">
              <a:rPr lang="en-SG" smtClean="0"/>
              <a:t>18/9/2019</a:t>
            </a:fld>
            <a:endParaRPr lang="en-SG"/>
          </a:p>
        </p:txBody>
      </p:sp>
      <p:sp>
        <p:nvSpPr>
          <p:cNvPr id="6" name="Footer Placeholder 5">
            <a:extLst>
              <a:ext uri="{FF2B5EF4-FFF2-40B4-BE49-F238E27FC236}">
                <a16:creationId xmlns:a16="http://schemas.microsoft.com/office/drawing/2014/main" id="{DC6474DA-9B86-4612-9624-C3DCBABF6796}"/>
              </a:ext>
            </a:extLst>
          </p:cNvPr>
          <p:cNvSpPr>
            <a:spLocks noGrp="1"/>
          </p:cNvSpPr>
          <p:nvPr>
            <p:ph type="ftr" sz="quarter" idx="11"/>
          </p:nvPr>
        </p:nvSpPr>
        <p:spPr/>
        <p:txBody>
          <a:bodyPr/>
          <a:lstStyle/>
          <a:p>
            <a:r>
              <a:rPr lang="en-SG"/>
              <a:t>A Survey on the Application of Inferential Techniques in Statistics Education Research Literature</a:t>
            </a:r>
          </a:p>
        </p:txBody>
      </p:sp>
      <p:sp>
        <p:nvSpPr>
          <p:cNvPr id="7" name="Slide Number Placeholder 6">
            <a:extLst>
              <a:ext uri="{FF2B5EF4-FFF2-40B4-BE49-F238E27FC236}">
                <a16:creationId xmlns:a16="http://schemas.microsoft.com/office/drawing/2014/main" id="{5907081D-0CD2-494D-84F3-26FB25B1411E}"/>
              </a:ext>
            </a:extLst>
          </p:cNvPr>
          <p:cNvSpPr>
            <a:spLocks noGrp="1"/>
          </p:cNvSpPr>
          <p:nvPr>
            <p:ph type="sldNum" sz="quarter" idx="12"/>
          </p:nvPr>
        </p:nvSpPr>
        <p:spPr/>
        <p:txBody>
          <a:bodyPr/>
          <a:lstStyle/>
          <a:p>
            <a:fld id="{AFF62067-7C09-456B-A1B2-3318E1E116FC}" type="slidenum">
              <a:rPr lang="en-SG" smtClean="0"/>
              <a:t>‹#›</a:t>
            </a:fld>
            <a:endParaRPr lang="en-SG"/>
          </a:p>
        </p:txBody>
      </p:sp>
    </p:spTree>
    <p:extLst>
      <p:ext uri="{BB962C8B-B14F-4D97-AF65-F5344CB8AC3E}">
        <p14:creationId xmlns:p14="http://schemas.microsoft.com/office/powerpoint/2010/main" val="2603892280"/>
      </p:ext>
    </p:extLst>
  </p:cSld>
  <p:clrMapOvr>
    <a:masterClrMapping/>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4127EB-8EB1-463F-A030-601857452795}"/>
              </a:ext>
            </a:extLst>
          </p:cNvPr>
          <p:cNvSpPr>
            <a:spLocks noGrp="1"/>
          </p:cNvSpPr>
          <p:nvPr>
            <p:ph type="title"/>
          </p:nvPr>
        </p:nvSpPr>
        <p:spPr>
          <a:xfrm>
            <a:off x="839788" y="365125"/>
            <a:ext cx="10515600" cy="1325563"/>
          </a:xfrm>
        </p:spPr>
        <p:txBody>
          <a:bodyPr/>
          <a:lstStyle/>
          <a:p>
            <a:r>
              <a:rPr lang="en-US"/>
              <a:t>Click to edit Master title style</a:t>
            </a:r>
            <a:endParaRPr lang="en-SG"/>
          </a:p>
        </p:txBody>
      </p:sp>
      <p:sp>
        <p:nvSpPr>
          <p:cNvPr id="3" name="Text Placeholder 2">
            <a:extLst>
              <a:ext uri="{FF2B5EF4-FFF2-40B4-BE49-F238E27FC236}">
                <a16:creationId xmlns:a16="http://schemas.microsoft.com/office/drawing/2014/main" id="{FCA9A225-2AF1-40D8-B75D-B35A57E7EDD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3D48417-185B-411F-819E-55DD1BDCB3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5" name="Text Placeholder 4">
            <a:extLst>
              <a:ext uri="{FF2B5EF4-FFF2-40B4-BE49-F238E27FC236}">
                <a16:creationId xmlns:a16="http://schemas.microsoft.com/office/drawing/2014/main" id="{DE8D3689-BF06-456D-A479-1EDA5830794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9C3F7EA-48C1-46C8-9F01-476B15E7A15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7" name="Date Placeholder 6">
            <a:extLst>
              <a:ext uri="{FF2B5EF4-FFF2-40B4-BE49-F238E27FC236}">
                <a16:creationId xmlns:a16="http://schemas.microsoft.com/office/drawing/2014/main" id="{AF7CFB36-82E2-4660-865F-9A9F6DE6BCCE}"/>
              </a:ext>
            </a:extLst>
          </p:cNvPr>
          <p:cNvSpPr>
            <a:spLocks noGrp="1"/>
          </p:cNvSpPr>
          <p:nvPr>
            <p:ph type="dt" sz="half" idx="10"/>
          </p:nvPr>
        </p:nvSpPr>
        <p:spPr/>
        <p:txBody>
          <a:bodyPr/>
          <a:lstStyle/>
          <a:p>
            <a:fld id="{769F5A6F-5841-4121-A1A0-AB29484FD97C}" type="datetime1">
              <a:rPr lang="en-SG" smtClean="0"/>
              <a:t>18/9/2019</a:t>
            </a:fld>
            <a:endParaRPr lang="en-SG"/>
          </a:p>
        </p:txBody>
      </p:sp>
      <p:sp>
        <p:nvSpPr>
          <p:cNvPr id="8" name="Footer Placeholder 7">
            <a:extLst>
              <a:ext uri="{FF2B5EF4-FFF2-40B4-BE49-F238E27FC236}">
                <a16:creationId xmlns:a16="http://schemas.microsoft.com/office/drawing/2014/main" id="{569D37E9-6526-43FE-8325-DFDB349C1E12}"/>
              </a:ext>
            </a:extLst>
          </p:cNvPr>
          <p:cNvSpPr>
            <a:spLocks noGrp="1"/>
          </p:cNvSpPr>
          <p:nvPr>
            <p:ph type="ftr" sz="quarter" idx="11"/>
          </p:nvPr>
        </p:nvSpPr>
        <p:spPr/>
        <p:txBody>
          <a:bodyPr/>
          <a:lstStyle/>
          <a:p>
            <a:r>
              <a:rPr lang="en-SG"/>
              <a:t>A Survey on the Application of Inferential Techniques in Statistics Education Research Literature</a:t>
            </a:r>
          </a:p>
        </p:txBody>
      </p:sp>
      <p:sp>
        <p:nvSpPr>
          <p:cNvPr id="9" name="Slide Number Placeholder 8">
            <a:extLst>
              <a:ext uri="{FF2B5EF4-FFF2-40B4-BE49-F238E27FC236}">
                <a16:creationId xmlns:a16="http://schemas.microsoft.com/office/drawing/2014/main" id="{4E0AED90-6759-402B-BA2C-689D62B32D0B}"/>
              </a:ext>
            </a:extLst>
          </p:cNvPr>
          <p:cNvSpPr>
            <a:spLocks noGrp="1"/>
          </p:cNvSpPr>
          <p:nvPr>
            <p:ph type="sldNum" sz="quarter" idx="12"/>
          </p:nvPr>
        </p:nvSpPr>
        <p:spPr/>
        <p:txBody>
          <a:bodyPr/>
          <a:lstStyle/>
          <a:p>
            <a:fld id="{AFF62067-7C09-456B-A1B2-3318E1E116FC}" type="slidenum">
              <a:rPr lang="en-SG" smtClean="0"/>
              <a:t>‹#›</a:t>
            </a:fld>
            <a:endParaRPr lang="en-SG"/>
          </a:p>
        </p:txBody>
      </p:sp>
    </p:spTree>
    <p:extLst>
      <p:ext uri="{BB962C8B-B14F-4D97-AF65-F5344CB8AC3E}">
        <p14:creationId xmlns:p14="http://schemas.microsoft.com/office/powerpoint/2010/main" val="922464107"/>
      </p:ext>
    </p:extLst>
  </p:cSld>
  <p:clrMapOvr>
    <a:masterClrMapping/>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C56D32-7F48-4222-A307-17C1F8B2E696}"/>
              </a:ext>
            </a:extLst>
          </p:cNvPr>
          <p:cNvSpPr>
            <a:spLocks noGrp="1"/>
          </p:cNvSpPr>
          <p:nvPr>
            <p:ph type="title"/>
          </p:nvPr>
        </p:nvSpPr>
        <p:spPr/>
        <p:txBody>
          <a:bodyPr/>
          <a:lstStyle/>
          <a:p>
            <a:r>
              <a:rPr lang="en-US"/>
              <a:t>Click to edit Master title style</a:t>
            </a:r>
            <a:endParaRPr lang="en-SG"/>
          </a:p>
        </p:txBody>
      </p:sp>
      <p:sp>
        <p:nvSpPr>
          <p:cNvPr id="3" name="Date Placeholder 2">
            <a:extLst>
              <a:ext uri="{FF2B5EF4-FFF2-40B4-BE49-F238E27FC236}">
                <a16:creationId xmlns:a16="http://schemas.microsoft.com/office/drawing/2014/main" id="{F18DB4C7-9F8F-47B7-BE29-1D695417AA76}"/>
              </a:ext>
            </a:extLst>
          </p:cNvPr>
          <p:cNvSpPr>
            <a:spLocks noGrp="1"/>
          </p:cNvSpPr>
          <p:nvPr>
            <p:ph type="dt" sz="half" idx="10"/>
          </p:nvPr>
        </p:nvSpPr>
        <p:spPr/>
        <p:txBody>
          <a:bodyPr/>
          <a:lstStyle/>
          <a:p>
            <a:fld id="{F4A418FA-AAAB-4939-87B0-6F16619E090B}" type="datetime1">
              <a:rPr lang="en-SG" smtClean="0"/>
              <a:t>18/9/2019</a:t>
            </a:fld>
            <a:endParaRPr lang="en-SG"/>
          </a:p>
        </p:txBody>
      </p:sp>
      <p:sp>
        <p:nvSpPr>
          <p:cNvPr id="4" name="Footer Placeholder 3">
            <a:extLst>
              <a:ext uri="{FF2B5EF4-FFF2-40B4-BE49-F238E27FC236}">
                <a16:creationId xmlns:a16="http://schemas.microsoft.com/office/drawing/2014/main" id="{B8CC0922-6C4B-4051-97C7-4885999CF1AF}"/>
              </a:ext>
            </a:extLst>
          </p:cNvPr>
          <p:cNvSpPr>
            <a:spLocks noGrp="1"/>
          </p:cNvSpPr>
          <p:nvPr>
            <p:ph type="ftr" sz="quarter" idx="11"/>
          </p:nvPr>
        </p:nvSpPr>
        <p:spPr/>
        <p:txBody>
          <a:bodyPr/>
          <a:lstStyle/>
          <a:p>
            <a:r>
              <a:rPr lang="en-SG"/>
              <a:t>A Survey on the Application of Inferential Techniques in Statistics Education Research Literature</a:t>
            </a:r>
          </a:p>
        </p:txBody>
      </p:sp>
      <p:sp>
        <p:nvSpPr>
          <p:cNvPr id="5" name="Slide Number Placeholder 4">
            <a:extLst>
              <a:ext uri="{FF2B5EF4-FFF2-40B4-BE49-F238E27FC236}">
                <a16:creationId xmlns:a16="http://schemas.microsoft.com/office/drawing/2014/main" id="{1BD78867-0C24-4913-AF57-142D792CF487}"/>
              </a:ext>
            </a:extLst>
          </p:cNvPr>
          <p:cNvSpPr>
            <a:spLocks noGrp="1"/>
          </p:cNvSpPr>
          <p:nvPr>
            <p:ph type="sldNum" sz="quarter" idx="12"/>
          </p:nvPr>
        </p:nvSpPr>
        <p:spPr/>
        <p:txBody>
          <a:bodyPr/>
          <a:lstStyle/>
          <a:p>
            <a:fld id="{AFF62067-7C09-456B-A1B2-3318E1E116FC}" type="slidenum">
              <a:rPr lang="en-SG" smtClean="0"/>
              <a:t>‹#›</a:t>
            </a:fld>
            <a:endParaRPr lang="en-SG"/>
          </a:p>
        </p:txBody>
      </p:sp>
    </p:spTree>
    <p:extLst>
      <p:ext uri="{BB962C8B-B14F-4D97-AF65-F5344CB8AC3E}">
        <p14:creationId xmlns:p14="http://schemas.microsoft.com/office/powerpoint/2010/main" val="1642377415"/>
      </p:ext>
    </p:extLst>
  </p:cSld>
  <p:clrMapOvr>
    <a:masterClrMapping/>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967BE2B-1571-4921-9E0E-B4C5CBC2C86F}"/>
              </a:ext>
            </a:extLst>
          </p:cNvPr>
          <p:cNvSpPr>
            <a:spLocks noGrp="1"/>
          </p:cNvSpPr>
          <p:nvPr>
            <p:ph type="dt" sz="half" idx="10"/>
          </p:nvPr>
        </p:nvSpPr>
        <p:spPr/>
        <p:txBody>
          <a:bodyPr/>
          <a:lstStyle/>
          <a:p>
            <a:fld id="{98824244-514C-43D6-B81B-0B0C2ABF0752}" type="datetime1">
              <a:rPr lang="en-SG" smtClean="0"/>
              <a:t>18/9/2019</a:t>
            </a:fld>
            <a:endParaRPr lang="en-SG"/>
          </a:p>
        </p:txBody>
      </p:sp>
      <p:sp>
        <p:nvSpPr>
          <p:cNvPr id="3" name="Footer Placeholder 2">
            <a:extLst>
              <a:ext uri="{FF2B5EF4-FFF2-40B4-BE49-F238E27FC236}">
                <a16:creationId xmlns:a16="http://schemas.microsoft.com/office/drawing/2014/main" id="{40B75288-C570-498A-A94B-834EAF80A31F}"/>
              </a:ext>
            </a:extLst>
          </p:cNvPr>
          <p:cNvSpPr>
            <a:spLocks noGrp="1"/>
          </p:cNvSpPr>
          <p:nvPr>
            <p:ph type="ftr" sz="quarter" idx="11"/>
          </p:nvPr>
        </p:nvSpPr>
        <p:spPr/>
        <p:txBody>
          <a:bodyPr/>
          <a:lstStyle/>
          <a:p>
            <a:r>
              <a:rPr lang="en-SG"/>
              <a:t>A Survey on the Application of Inferential Techniques in Statistics Education Research Literature</a:t>
            </a:r>
          </a:p>
        </p:txBody>
      </p:sp>
      <p:sp>
        <p:nvSpPr>
          <p:cNvPr id="4" name="Slide Number Placeholder 3">
            <a:extLst>
              <a:ext uri="{FF2B5EF4-FFF2-40B4-BE49-F238E27FC236}">
                <a16:creationId xmlns:a16="http://schemas.microsoft.com/office/drawing/2014/main" id="{46C99C03-7C53-47A7-B6FB-461C039C692F}"/>
              </a:ext>
            </a:extLst>
          </p:cNvPr>
          <p:cNvSpPr>
            <a:spLocks noGrp="1"/>
          </p:cNvSpPr>
          <p:nvPr>
            <p:ph type="sldNum" sz="quarter" idx="12"/>
          </p:nvPr>
        </p:nvSpPr>
        <p:spPr/>
        <p:txBody>
          <a:bodyPr/>
          <a:lstStyle/>
          <a:p>
            <a:fld id="{AFF62067-7C09-456B-A1B2-3318E1E116FC}" type="slidenum">
              <a:rPr lang="en-SG" smtClean="0"/>
              <a:t>‹#›</a:t>
            </a:fld>
            <a:endParaRPr lang="en-SG"/>
          </a:p>
        </p:txBody>
      </p:sp>
    </p:spTree>
    <p:extLst>
      <p:ext uri="{BB962C8B-B14F-4D97-AF65-F5344CB8AC3E}">
        <p14:creationId xmlns:p14="http://schemas.microsoft.com/office/powerpoint/2010/main" val="1129849511"/>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9ADAAE-5DF9-4297-B8D6-B08319625BC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SG"/>
          </a:p>
        </p:txBody>
      </p:sp>
      <p:sp>
        <p:nvSpPr>
          <p:cNvPr id="3" name="Content Placeholder 2">
            <a:extLst>
              <a:ext uri="{FF2B5EF4-FFF2-40B4-BE49-F238E27FC236}">
                <a16:creationId xmlns:a16="http://schemas.microsoft.com/office/drawing/2014/main" id="{3E038607-1AD8-4C65-B4C3-6C59BB35874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Text Placeholder 3">
            <a:extLst>
              <a:ext uri="{FF2B5EF4-FFF2-40B4-BE49-F238E27FC236}">
                <a16:creationId xmlns:a16="http://schemas.microsoft.com/office/drawing/2014/main" id="{CF18129C-7000-4A29-93DD-29B495FAC7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F1C3FEE-1C8C-4203-BFA6-892439A2C05C}"/>
              </a:ext>
            </a:extLst>
          </p:cNvPr>
          <p:cNvSpPr>
            <a:spLocks noGrp="1"/>
          </p:cNvSpPr>
          <p:nvPr>
            <p:ph type="dt" sz="half" idx="10"/>
          </p:nvPr>
        </p:nvSpPr>
        <p:spPr/>
        <p:txBody>
          <a:bodyPr/>
          <a:lstStyle/>
          <a:p>
            <a:fld id="{4C50527A-3992-40D1-A3A6-DB51A0B952D2}" type="datetime1">
              <a:rPr lang="en-SG" smtClean="0"/>
              <a:t>18/9/2019</a:t>
            </a:fld>
            <a:endParaRPr lang="en-SG"/>
          </a:p>
        </p:txBody>
      </p:sp>
      <p:sp>
        <p:nvSpPr>
          <p:cNvPr id="6" name="Footer Placeholder 5">
            <a:extLst>
              <a:ext uri="{FF2B5EF4-FFF2-40B4-BE49-F238E27FC236}">
                <a16:creationId xmlns:a16="http://schemas.microsoft.com/office/drawing/2014/main" id="{D869FCFE-ABEC-4E06-B164-F6EE1789854B}"/>
              </a:ext>
            </a:extLst>
          </p:cNvPr>
          <p:cNvSpPr>
            <a:spLocks noGrp="1"/>
          </p:cNvSpPr>
          <p:nvPr>
            <p:ph type="ftr" sz="quarter" idx="11"/>
          </p:nvPr>
        </p:nvSpPr>
        <p:spPr/>
        <p:txBody>
          <a:bodyPr/>
          <a:lstStyle/>
          <a:p>
            <a:r>
              <a:rPr lang="en-SG"/>
              <a:t>A Survey on the Application of Inferential Techniques in Statistics Education Research Literature</a:t>
            </a:r>
          </a:p>
        </p:txBody>
      </p:sp>
      <p:sp>
        <p:nvSpPr>
          <p:cNvPr id="7" name="Slide Number Placeholder 6">
            <a:extLst>
              <a:ext uri="{FF2B5EF4-FFF2-40B4-BE49-F238E27FC236}">
                <a16:creationId xmlns:a16="http://schemas.microsoft.com/office/drawing/2014/main" id="{80F254D4-9E32-4E98-89FD-36B91C4D36F7}"/>
              </a:ext>
            </a:extLst>
          </p:cNvPr>
          <p:cNvSpPr>
            <a:spLocks noGrp="1"/>
          </p:cNvSpPr>
          <p:nvPr>
            <p:ph type="sldNum" sz="quarter" idx="12"/>
          </p:nvPr>
        </p:nvSpPr>
        <p:spPr/>
        <p:txBody>
          <a:bodyPr/>
          <a:lstStyle/>
          <a:p>
            <a:fld id="{AFF62067-7C09-456B-A1B2-3318E1E116FC}" type="slidenum">
              <a:rPr lang="en-SG" smtClean="0"/>
              <a:t>‹#›</a:t>
            </a:fld>
            <a:endParaRPr lang="en-SG"/>
          </a:p>
        </p:txBody>
      </p:sp>
    </p:spTree>
    <p:extLst>
      <p:ext uri="{BB962C8B-B14F-4D97-AF65-F5344CB8AC3E}">
        <p14:creationId xmlns:p14="http://schemas.microsoft.com/office/powerpoint/2010/main" val="376593586"/>
      </p:ext>
    </p:extLst>
  </p:cSld>
  <p:clrMapOvr>
    <a:masterClrMapping/>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E7C125-007E-4C9B-BEBB-315C8BE2991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SG"/>
          </a:p>
        </p:txBody>
      </p:sp>
      <p:sp>
        <p:nvSpPr>
          <p:cNvPr id="3" name="Picture Placeholder 2">
            <a:extLst>
              <a:ext uri="{FF2B5EF4-FFF2-40B4-BE49-F238E27FC236}">
                <a16:creationId xmlns:a16="http://schemas.microsoft.com/office/drawing/2014/main" id="{777D3858-E544-43FD-8A3E-14A9087AE01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G"/>
          </a:p>
        </p:txBody>
      </p:sp>
      <p:sp>
        <p:nvSpPr>
          <p:cNvPr id="4" name="Text Placeholder 3">
            <a:extLst>
              <a:ext uri="{FF2B5EF4-FFF2-40B4-BE49-F238E27FC236}">
                <a16:creationId xmlns:a16="http://schemas.microsoft.com/office/drawing/2014/main" id="{83423D0F-61C4-4C64-B8C6-D3757BBD1F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F000966-139D-443E-AD3C-014C49C3790D}"/>
              </a:ext>
            </a:extLst>
          </p:cNvPr>
          <p:cNvSpPr>
            <a:spLocks noGrp="1"/>
          </p:cNvSpPr>
          <p:nvPr>
            <p:ph type="dt" sz="half" idx="10"/>
          </p:nvPr>
        </p:nvSpPr>
        <p:spPr/>
        <p:txBody>
          <a:bodyPr/>
          <a:lstStyle/>
          <a:p>
            <a:fld id="{7C46E17A-F192-48D2-AB16-2CB9D4682E42}" type="datetime1">
              <a:rPr lang="en-SG" smtClean="0"/>
              <a:t>18/9/2019</a:t>
            </a:fld>
            <a:endParaRPr lang="en-SG"/>
          </a:p>
        </p:txBody>
      </p:sp>
      <p:sp>
        <p:nvSpPr>
          <p:cNvPr id="6" name="Footer Placeholder 5">
            <a:extLst>
              <a:ext uri="{FF2B5EF4-FFF2-40B4-BE49-F238E27FC236}">
                <a16:creationId xmlns:a16="http://schemas.microsoft.com/office/drawing/2014/main" id="{6DEBF223-9B36-43AE-A021-B4C626209C44}"/>
              </a:ext>
            </a:extLst>
          </p:cNvPr>
          <p:cNvSpPr>
            <a:spLocks noGrp="1"/>
          </p:cNvSpPr>
          <p:nvPr>
            <p:ph type="ftr" sz="quarter" idx="11"/>
          </p:nvPr>
        </p:nvSpPr>
        <p:spPr/>
        <p:txBody>
          <a:bodyPr/>
          <a:lstStyle/>
          <a:p>
            <a:r>
              <a:rPr lang="en-SG"/>
              <a:t>A Survey on the Application of Inferential Techniques in Statistics Education Research Literature</a:t>
            </a:r>
          </a:p>
        </p:txBody>
      </p:sp>
      <p:sp>
        <p:nvSpPr>
          <p:cNvPr id="7" name="Slide Number Placeholder 6">
            <a:extLst>
              <a:ext uri="{FF2B5EF4-FFF2-40B4-BE49-F238E27FC236}">
                <a16:creationId xmlns:a16="http://schemas.microsoft.com/office/drawing/2014/main" id="{F0BA3834-E733-4DBF-AC43-0A47191F0BB1}"/>
              </a:ext>
            </a:extLst>
          </p:cNvPr>
          <p:cNvSpPr>
            <a:spLocks noGrp="1"/>
          </p:cNvSpPr>
          <p:nvPr>
            <p:ph type="sldNum" sz="quarter" idx="12"/>
          </p:nvPr>
        </p:nvSpPr>
        <p:spPr/>
        <p:txBody>
          <a:bodyPr/>
          <a:lstStyle/>
          <a:p>
            <a:fld id="{AFF62067-7C09-456B-A1B2-3318E1E116FC}" type="slidenum">
              <a:rPr lang="en-SG" smtClean="0"/>
              <a:t>‹#›</a:t>
            </a:fld>
            <a:endParaRPr lang="en-SG"/>
          </a:p>
        </p:txBody>
      </p:sp>
    </p:spTree>
    <p:extLst>
      <p:ext uri="{BB962C8B-B14F-4D97-AF65-F5344CB8AC3E}">
        <p14:creationId xmlns:p14="http://schemas.microsoft.com/office/powerpoint/2010/main" val="372083137"/>
      </p:ext>
    </p:extLst>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4CE48E5-B30B-4959-87B1-ABCE09CBDB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SG"/>
          </a:p>
        </p:txBody>
      </p:sp>
      <p:sp>
        <p:nvSpPr>
          <p:cNvPr id="3" name="Text Placeholder 2">
            <a:extLst>
              <a:ext uri="{FF2B5EF4-FFF2-40B4-BE49-F238E27FC236}">
                <a16:creationId xmlns:a16="http://schemas.microsoft.com/office/drawing/2014/main" id="{E0B54F22-30CF-4F2E-BEE3-435E9EDD6D8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6BF30869-3C10-4A48-80C9-CE0B2626F89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C5DAE1-FDF9-4A4D-8B23-2899AA4A35DB}" type="datetime1">
              <a:rPr lang="en-SG" smtClean="0"/>
              <a:t>18/9/2019</a:t>
            </a:fld>
            <a:endParaRPr lang="en-SG"/>
          </a:p>
        </p:txBody>
      </p:sp>
      <p:sp>
        <p:nvSpPr>
          <p:cNvPr id="5" name="Footer Placeholder 4">
            <a:extLst>
              <a:ext uri="{FF2B5EF4-FFF2-40B4-BE49-F238E27FC236}">
                <a16:creationId xmlns:a16="http://schemas.microsoft.com/office/drawing/2014/main" id="{C9AB534C-5B91-4049-8543-8565FE02AA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SG"/>
              <a:t>A Survey on the Application of Inferential Techniques in Statistics Education Research Literature</a:t>
            </a:r>
          </a:p>
        </p:txBody>
      </p:sp>
      <p:sp>
        <p:nvSpPr>
          <p:cNvPr id="6" name="Slide Number Placeholder 5">
            <a:extLst>
              <a:ext uri="{FF2B5EF4-FFF2-40B4-BE49-F238E27FC236}">
                <a16:creationId xmlns:a16="http://schemas.microsoft.com/office/drawing/2014/main" id="{1C44DF5F-0FFA-4C96-BD81-23CDC124F58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F62067-7C09-456B-A1B2-3318E1E116FC}" type="slidenum">
              <a:rPr lang="en-SG" smtClean="0"/>
              <a:t>‹#›</a:t>
            </a:fld>
            <a:endParaRPr lang="en-SG"/>
          </a:p>
        </p:txBody>
      </p:sp>
    </p:spTree>
    <p:extLst>
      <p:ext uri="{BB962C8B-B14F-4D97-AF65-F5344CB8AC3E}">
        <p14:creationId xmlns:p14="http://schemas.microsoft.com/office/powerpoint/2010/main" val="20381022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push dir="u"/>
  </p:transition>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CD7E7-C57B-465E-8EBB-C966C26784DD}"/>
              </a:ext>
            </a:extLst>
          </p:cNvPr>
          <p:cNvSpPr>
            <a:spLocks noGrp="1"/>
          </p:cNvSpPr>
          <p:nvPr>
            <p:ph type="ctrTitle"/>
          </p:nvPr>
        </p:nvSpPr>
        <p:spPr>
          <a:xfrm>
            <a:off x="1524000" y="1200150"/>
            <a:ext cx="9144000" cy="1804988"/>
          </a:xfrm>
        </p:spPr>
        <p:txBody>
          <a:bodyPr>
            <a:normAutofit/>
          </a:bodyPr>
          <a:lstStyle/>
          <a:p>
            <a:r>
              <a:rPr lang="en-SG" sz="4000" dirty="0" smtClean="0">
                <a:latin typeface="Times New Roman" panose="02020603050405020304" pitchFamily="18" charset="0"/>
                <a:cs typeface="Times New Roman" panose="02020603050405020304" pitchFamily="18" charset="0"/>
              </a:rPr>
              <a:t>Application </a:t>
            </a:r>
            <a:r>
              <a:rPr lang="en-SG" sz="4000" dirty="0">
                <a:latin typeface="Times New Roman" panose="02020603050405020304" pitchFamily="18" charset="0"/>
                <a:cs typeface="Times New Roman" panose="02020603050405020304" pitchFamily="18" charset="0"/>
              </a:rPr>
              <a:t>of Inferential Techniques in Statistics Education Research Literature</a:t>
            </a:r>
          </a:p>
        </p:txBody>
      </p:sp>
      <p:sp>
        <p:nvSpPr>
          <p:cNvPr id="3" name="Subtitle 2">
            <a:extLst>
              <a:ext uri="{FF2B5EF4-FFF2-40B4-BE49-F238E27FC236}">
                <a16:creationId xmlns:a16="http://schemas.microsoft.com/office/drawing/2014/main" id="{BE67ADFD-2E81-43D6-B6D9-AE4B1FDD9182}"/>
              </a:ext>
            </a:extLst>
          </p:cNvPr>
          <p:cNvSpPr>
            <a:spLocks noGrp="1"/>
          </p:cNvSpPr>
          <p:nvPr>
            <p:ph type="subTitle" idx="1"/>
          </p:nvPr>
        </p:nvSpPr>
        <p:spPr>
          <a:xfrm>
            <a:off x="1524000" y="3182938"/>
            <a:ext cx="9144000" cy="3255962"/>
          </a:xfrm>
        </p:spPr>
        <p:txBody>
          <a:bodyPr>
            <a:normAutofit/>
          </a:bodyPr>
          <a:lstStyle/>
          <a:p>
            <a:endParaRPr lang="en-SG" sz="2800" dirty="0">
              <a:latin typeface="Times New Roman" panose="02020603050405020304" pitchFamily="18" charset="0"/>
              <a:cs typeface="Times New Roman" panose="02020603050405020304" pitchFamily="18" charset="0"/>
            </a:endParaRPr>
          </a:p>
          <a:p>
            <a:r>
              <a:rPr lang="en-SG" sz="2800" dirty="0" smtClean="0">
                <a:latin typeface="Times New Roman" panose="02020603050405020304" pitchFamily="18" charset="0"/>
                <a:cs typeface="Times New Roman" panose="02020603050405020304" pitchFamily="18" charset="0"/>
              </a:rPr>
              <a:t>Liu </a:t>
            </a:r>
            <a:r>
              <a:rPr lang="en-SG" sz="2800" dirty="0" err="1" smtClean="0">
                <a:latin typeface="Times New Roman" panose="02020603050405020304" pitchFamily="18" charset="0"/>
                <a:cs typeface="Times New Roman" panose="02020603050405020304" pitchFamily="18" charset="0"/>
              </a:rPr>
              <a:t>Wenqi</a:t>
            </a:r>
            <a:r>
              <a:rPr lang="en-SG" sz="2800" dirty="0" smtClean="0">
                <a:latin typeface="Times New Roman" panose="02020603050405020304" pitchFamily="18" charset="0"/>
                <a:cs typeface="Times New Roman" panose="02020603050405020304" pitchFamily="18" charset="0"/>
              </a:rPr>
              <a:t>, Yap </a:t>
            </a:r>
            <a:r>
              <a:rPr lang="en-SG" sz="2800" dirty="0">
                <a:latin typeface="Times New Roman" panose="02020603050405020304" pitchFamily="18" charset="0"/>
                <a:cs typeface="Times New Roman" panose="02020603050405020304" pitchFamily="18" charset="0"/>
              </a:rPr>
              <a:t>Von </a:t>
            </a:r>
            <a:r>
              <a:rPr lang="en-SG" sz="2800" dirty="0" smtClean="0">
                <a:latin typeface="Times New Roman" panose="02020603050405020304" pitchFamily="18" charset="0"/>
                <a:cs typeface="Times New Roman" panose="02020603050405020304" pitchFamily="18" charset="0"/>
              </a:rPr>
              <a:t>Bing</a:t>
            </a:r>
          </a:p>
          <a:p>
            <a:r>
              <a:rPr lang="en-US" sz="2800" dirty="0" smtClean="0">
                <a:latin typeface="Times New Roman" panose="02020603050405020304" pitchFamily="18" charset="0"/>
                <a:cs typeface="Times New Roman" panose="02020603050405020304" pitchFamily="18" charset="0"/>
              </a:rPr>
              <a:t>Department of Statistics and Applied Probability</a:t>
            </a:r>
            <a:endParaRPr lang="en-SG" sz="2800" dirty="0" smtClean="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National University of Singapore</a:t>
            </a:r>
            <a:endParaRPr lang="en-SG"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45537575"/>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78728-3F67-4C6A-AA03-34B09C7592E7}"/>
              </a:ext>
            </a:extLst>
          </p:cNvPr>
          <p:cNvSpPr>
            <a:spLocks noGrp="1"/>
          </p:cNvSpPr>
          <p:nvPr>
            <p:ph type="title"/>
          </p:nvPr>
        </p:nvSpPr>
        <p:spPr>
          <a:xfrm>
            <a:off x="762000" y="1023144"/>
            <a:ext cx="5406571" cy="891382"/>
          </a:xfrm>
        </p:spPr>
        <p:txBody>
          <a:bodyPr>
            <a:normAutofit/>
          </a:bodyPr>
          <a:lstStyle/>
          <a:p>
            <a:r>
              <a:rPr lang="en-US" dirty="0" smtClean="0"/>
              <a:t>Goal &amp; Method</a:t>
            </a:r>
            <a:endParaRPr lang="en-SG" dirty="0"/>
          </a:p>
        </p:txBody>
      </p:sp>
      <p:sp>
        <p:nvSpPr>
          <p:cNvPr id="3" name="Content Placeholder 2">
            <a:extLst>
              <a:ext uri="{FF2B5EF4-FFF2-40B4-BE49-F238E27FC236}">
                <a16:creationId xmlns:a16="http://schemas.microsoft.com/office/drawing/2014/main" id="{986484E5-B2FE-461C-85DB-C333E6DD8AFB}"/>
              </a:ext>
            </a:extLst>
          </p:cNvPr>
          <p:cNvSpPr>
            <a:spLocks noGrp="1"/>
          </p:cNvSpPr>
          <p:nvPr>
            <p:ph idx="1"/>
          </p:nvPr>
        </p:nvSpPr>
        <p:spPr>
          <a:xfrm>
            <a:off x="762001" y="1825625"/>
            <a:ext cx="10515600" cy="4351338"/>
          </a:xfrm>
        </p:spPr>
        <p:txBody>
          <a:bodyPr>
            <a:normAutofit/>
          </a:bodyPr>
          <a:lstStyle/>
          <a:p>
            <a:r>
              <a:rPr lang="en-SG" dirty="0" smtClean="0"/>
              <a:t>To find out how random sampling is perceived in statistics education research articles that apply inference.</a:t>
            </a:r>
          </a:p>
          <a:p>
            <a:endParaRPr lang="en-SG" dirty="0"/>
          </a:p>
          <a:p>
            <a:r>
              <a:rPr lang="en-SG" dirty="0" smtClean="0"/>
              <a:t>Scanned three volumes of articles published in 2017</a:t>
            </a:r>
          </a:p>
          <a:p>
            <a:pPr lvl="1"/>
            <a:r>
              <a:rPr lang="en-US" i="1" dirty="0" smtClean="0"/>
              <a:t>Journal of Statistical Education</a:t>
            </a:r>
            <a:r>
              <a:rPr lang="en-US" dirty="0" smtClean="0"/>
              <a:t>, 25 &amp; 26</a:t>
            </a:r>
          </a:p>
          <a:p>
            <a:pPr lvl="1"/>
            <a:r>
              <a:rPr lang="en-US" i="1" dirty="0" smtClean="0"/>
              <a:t>Statistical Education Research Journal</a:t>
            </a:r>
            <a:r>
              <a:rPr lang="en-US" dirty="0" smtClean="0"/>
              <a:t>, 16</a:t>
            </a:r>
          </a:p>
          <a:p>
            <a:pPr lvl="1"/>
            <a:endParaRPr lang="en-US" dirty="0"/>
          </a:p>
          <a:p>
            <a:r>
              <a:rPr lang="en-US" dirty="0" smtClean="0"/>
              <a:t>Series of screening: </a:t>
            </a:r>
            <a:r>
              <a:rPr lang="en-US" dirty="0" err="1" smtClean="0"/>
              <a:t>Analyse</a:t>
            </a:r>
            <a:r>
              <a:rPr lang="en-US" dirty="0" smtClean="0"/>
              <a:t> data? Use inference? Discuss sampling assumption?</a:t>
            </a:r>
            <a:endParaRPr lang="en-SG" dirty="0"/>
          </a:p>
        </p:txBody>
      </p:sp>
      <p:sp>
        <p:nvSpPr>
          <p:cNvPr id="4" name="Footer Placeholder 3">
            <a:extLst>
              <a:ext uri="{FF2B5EF4-FFF2-40B4-BE49-F238E27FC236}">
                <a16:creationId xmlns:a16="http://schemas.microsoft.com/office/drawing/2014/main" id="{4D90C194-3B08-4A1B-870A-76729FE3C457}"/>
              </a:ext>
            </a:extLst>
          </p:cNvPr>
          <p:cNvSpPr>
            <a:spLocks noGrp="1"/>
          </p:cNvSpPr>
          <p:nvPr>
            <p:ph type="ftr" sz="quarter" idx="11"/>
          </p:nvPr>
        </p:nvSpPr>
        <p:spPr/>
        <p:txBody>
          <a:bodyPr/>
          <a:lstStyle/>
          <a:p>
            <a:r>
              <a:rPr lang="en-SG"/>
              <a:t>A Survey on the Application of Inferential Techniques in Statistics Education Research Literature</a:t>
            </a:r>
          </a:p>
        </p:txBody>
      </p:sp>
      <p:sp>
        <p:nvSpPr>
          <p:cNvPr id="5" name="Slide Number Placeholder 4">
            <a:extLst>
              <a:ext uri="{FF2B5EF4-FFF2-40B4-BE49-F238E27FC236}">
                <a16:creationId xmlns:a16="http://schemas.microsoft.com/office/drawing/2014/main" id="{8E7B529B-5C19-4E2E-B7D5-D802049C4B2D}"/>
              </a:ext>
            </a:extLst>
          </p:cNvPr>
          <p:cNvSpPr>
            <a:spLocks noGrp="1"/>
          </p:cNvSpPr>
          <p:nvPr>
            <p:ph type="sldNum" sz="quarter" idx="12"/>
          </p:nvPr>
        </p:nvSpPr>
        <p:spPr/>
        <p:txBody>
          <a:bodyPr/>
          <a:lstStyle/>
          <a:p>
            <a:fld id="{AFF62067-7C09-456B-A1B2-3318E1E116FC}" type="slidenum">
              <a:rPr lang="en-SG" smtClean="0"/>
              <a:t>10</a:t>
            </a:fld>
            <a:endParaRPr lang="en-SG"/>
          </a:p>
        </p:txBody>
      </p:sp>
    </p:spTree>
    <p:extLst>
      <p:ext uri="{BB962C8B-B14F-4D97-AF65-F5344CB8AC3E}">
        <p14:creationId xmlns:p14="http://schemas.microsoft.com/office/powerpoint/2010/main" val="3114658768"/>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78728-3F67-4C6A-AA03-34B09C7592E7}"/>
              </a:ext>
            </a:extLst>
          </p:cNvPr>
          <p:cNvSpPr>
            <a:spLocks noGrp="1"/>
          </p:cNvSpPr>
          <p:nvPr>
            <p:ph type="title"/>
          </p:nvPr>
        </p:nvSpPr>
        <p:spPr>
          <a:xfrm>
            <a:off x="762000" y="1023144"/>
            <a:ext cx="5406571" cy="891382"/>
          </a:xfrm>
        </p:spPr>
        <p:txBody>
          <a:bodyPr>
            <a:normAutofit/>
          </a:bodyPr>
          <a:lstStyle/>
          <a:p>
            <a:r>
              <a:rPr lang="en-US" dirty="0" smtClean="0"/>
              <a:t>Summary</a:t>
            </a:r>
            <a:endParaRPr lang="en-SG"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154177118"/>
              </p:ext>
            </p:extLst>
          </p:nvPr>
        </p:nvGraphicFramePr>
        <p:xfrm>
          <a:off x="762000" y="1825625"/>
          <a:ext cx="10515600" cy="2194560"/>
        </p:xfrm>
        <a:graphic>
          <a:graphicData uri="http://schemas.openxmlformats.org/drawingml/2006/table">
            <a:tbl>
              <a:tblPr firstRow="1" bandRow="1">
                <a:tableStyleId>{5C22544A-7EE6-4342-B048-85BDC9FD1C3A}</a:tableStyleId>
              </a:tblPr>
              <a:tblGrid>
                <a:gridCol w="2555358">
                  <a:extLst>
                    <a:ext uri="{9D8B030D-6E8A-4147-A177-3AD203B41FA5}">
                      <a16:colId xmlns:a16="http://schemas.microsoft.com/office/drawing/2014/main" val="94570176"/>
                    </a:ext>
                  </a:extLst>
                </a:gridCol>
                <a:gridCol w="1650882">
                  <a:extLst>
                    <a:ext uri="{9D8B030D-6E8A-4147-A177-3AD203B41FA5}">
                      <a16:colId xmlns:a16="http://schemas.microsoft.com/office/drawing/2014/main" val="3381607934"/>
                    </a:ext>
                  </a:extLst>
                </a:gridCol>
                <a:gridCol w="2103120">
                  <a:extLst>
                    <a:ext uri="{9D8B030D-6E8A-4147-A177-3AD203B41FA5}">
                      <a16:colId xmlns:a16="http://schemas.microsoft.com/office/drawing/2014/main" val="1359605021"/>
                    </a:ext>
                  </a:extLst>
                </a:gridCol>
                <a:gridCol w="2103120">
                  <a:extLst>
                    <a:ext uri="{9D8B030D-6E8A-4147-A177-3AD203B41FA5}">
                      <a16:colId xmlns:a16="http://schemas.microsoft.com/office/drawing/2014/main" val="43549791"/>
                    </a:ext>
                  </a:extLst>
                </a:gridCol>
                <a:gridCol w="2103120">
                  <a:extLst>
                    <a:ext uri="{9D8B030D-6E8A-4147-A177-3AD203B41FA5}">
                      <a16:colId xmlns:a16="http://schemas.microsoft.com/office/drawing/2014/main" val="1615149701"/>
                    </a:ext>
                  </a:extLst>
                </a:gridCol>
              </a:tblGrid>
              <a:tr h="370840">
                <a:tc>
                  <a:txBody>
                    <a:bodyPr/>
                    <a:lstStyle/>
                    <a:p>
                      <a:r>
                        <a:rPr lang="en-US" sz="2400" dirty="0" smtClean="0"/>
                        <a:t>Journal</a:t>
                      </a:r>
                      <a:endParaRPr lang="en-SG" sz="2400" dirty="0"/>
                    </a:p>
                  </a:txBody>
                  <a:tcPr/>
                </a:tc>
                <a:tc>
                  <a:txBody>
                    <a:bodyPr/>
                    <a:lstStyle/>
                    <a:p>
                      <a:pPr algn="ctr"/>
                      <a:r>
                        <a:rPr lang="en-US" sz="2400" dirty="0" smtClean="0"/>
                        <a:t>Articles</a:t>
                      </a:r>
                      <a:endParaRPr lang="en-SG" sz="2400" dirty="0"/>
                    </a:p>
                  </a:txBody>
                  <a:tcPr/>
                </a:tc>
                <a:tc>
                  <a:txBody>
                    <a:bodyPr/>
                    <a:lstStyle/>
                    <a:p>
                      <a:pPr algn="ctr"/>
                      <a:r>
                        <a:rPr lang="en-US" sz="2400" dirty="0" smtClean="0"/>
                        <a:t>Data</a:t>
                      </a:r>
                      <a:r>
                        <a:rPr lang="en-US" sz="2400" baseline="0" dirty="0" smtClean="0"/>
                        <a:t> Analysis</a:t>
                      </a:r>
                      <a:endParaRPr lang="en-SG" sz="2400" dirty="0"/>
                    </a:p>
                  </a:txBody>
                  <a:tcPr/>
                </a:tc>
                <a:tc>
                  <a:txBody>
                    <a:bodyPr/>
                    <a:lstStyle/>
                    <a:p>
                      <a:pPr algn="ctr"/>
                      <a:r>
                        <a:rPr lang="en-US" sz="2400" baseline="0" dirty="0" smtClean="0"/>
                        <a:t>Statistical Inference</a:t>
                      </a:r>
                      <a:endParaRPr lang="en-SG" sz="2400" dirty="0"/>
                    </a:p>
                  </a:txBody>
                  <a:tcPr/>
                </a:tc>
                <a:tc>
                  <a:txBody>
                    <a:bodyPr/>
                    <a:lstStyle/>
                    <a:p>
                      <a:pPr algn="ctr"/>
                      <a:r>
                        <a:rPr lang="en-US" sz="2400" dirty="0" smtClean="0"/>
                        <a:t>Random Sampling</a:t>
                      </a:r>
                      <a:endParaRPr lang="en-SG" sz="2400" dirty="0"/>
                    </a:p>
                  </a:txBody>
                  <a:tcPr/>
                </a:tc>
                <a:extLst>
                  <a:ext uri="{0D108BD9-81ED-4DB2-BD59-A6C34878D82A}">
                    <a16:rowId xmlns:a16="http://schemas.microsoft.com/office/drawing/2014/main" val="1294915824"/>
                  </a:ext>
                </a:extLst>
              </a:tr>
              <a:tr h="370840">
                <a:tc>
                  <a:txBody>
                    <a:bodyPr/>
                    <a:lstStyle/>
                    <a:p>
                      <a:r>
                        <a:rPr lang="en-US" sz="2400" dirty="0" smtClean="0"/>
                        <a:t>JSE </a:t>
                      </a:r>
                      <a:r>
                        <a:rPr lang="en-US" sz="2400" dirty="0" err="1" smtClean="0"/>
                        <a:t>vol</a:t>
                      </a:r>
                      <a:r>
                        <a:rPr lang="en-US" sz="2400" dirty="0" smtClean="0"/>
                        <a:t> 25, 26</a:t>
                      </a:r>
                      <a:endParaRPr lang="en-SG" sz="2400" dirty="0"/>
                    </a:p>
                  </a:txBody>
                  <a:tcPr/>
                </a:tc>
                <a:tc>
                  <a:txBody>
                    <a:bodyPr/>
                    <a:lstStyle/>
                    <a:p>
                      <a:pPr algn="ctr"/>
                      <a:r>
                        <a:rPr lang="en-US" sz="2400" dirty="0" smtClean="0"/>
                        <a:t>36</a:t>
                      </a:r>
                      <a:endParaRPr lang="en-SG" sz="2400" dirty="0"/>
                    </a:p>
                  </a:txBody>
                  <a:tcPr/>
                </a:tc>
                <a:tc>
                  <a:txBody>
                    <a:bodyPr/>
                    <a:lstStyle/>
                    <a:p>
                      <a:pPr algn="ctr"/>
                      <a:r>
                        <a:rPr lang="en-US" sz="2400" dirty="0" smtClean="0"/>
                        <a:t>21</a:t>
                      </a:r>
                      <a:endParaRPr lang="en-SG" sz="2400" dirty="0"/>
                    </a:p>
                  </a:txBody>
                  <a:tcPr/>
                </a:tc>
                <a:tc>
                  <a:txBody>
                    <a:bodyPr/>
                    <a:lstStyle/>
                    <a:p>
                      <a:pPr algn="ctr"/>
                      <a:r>
                        <a:rPr lang="en-US" sz="2400" dirty="0" smtClean="0"/>
                        <a:t>10</a:t>
                      </a:r>
                      <a:endParaRPr lang="en-SG" sz="2400" dirty="0"/>
                    </a:p>
                  </a:txBody>
                  <a:tcPr/>
                </a:tc>
                <a:tc>
                  <a:txBody>
                    <a:bodyPr/>
                    <a:lstStyle/>
                    <a:p>
                      <a:pPr algn="ctr"/>
                      <a:r>
                        <a:rPr lang="en-US" sz="2400" dirty="0" smtClean="0"/>
                        <a:t>1</a:t>
                      </a:r>
                      <a:endParaRPr lang="en-SG" sz="2400" dirty="0"/>
                    </a:p>
                  </a:txBody>
                  <a:tcPr/>
                </a:tc>
                <a:extLst>
                  <a:ext uri="{0D108BD9-81ED-4DB2-BD59-A6C34878D82A}">
                    <a16:rowId xmlns:a16="http://schemas.microsoft.com/office/drawing/2014/main" val="692398409"/>
                  </a:ext>
                </a:extLst>
              </a:tr>
              <a:tr h="0">
                <a:tc>
                  <a:txBody>
                    <a:bodyPr/>
                    <a:lstStyle/>
                    <a:p>
                      <a:r>
                        <a:rPr lang="en-US" sz="2400" dirty="0" smtClean="0"/>
                        <a:t>SERJ </a:t>
                      </a:r>
                      <a:r>
                        <a:rPr lang="en-US" sz="2400" dirty="0" err="1" smtClean="0"/>
                        <a:t>vol</a:t>
                      </a:r>
                      <a:r>
                        <a:rPr lang="en-US" sz="2400" dirty="0" smtClean="0"/>
                        <a:t> 16</a:t>
                      </a:r>
                      <a:endParaRPr lang="en-SG" sz="2400" dirty="0"/>
                    </a:p>
                  </a:txBody>
                  <a:tcPr/>
                </a:tc>
                <a:tc>
                  <a:txBody>
                    <a:bodyPr/>
                    <a:lstStyle/>
                    <a:p>
                      <a:pPr algn="ctr"/>
                      <a:r>
                        <a:rPr lang="en-US" sz="2400" dirty="0" smtClean="0"/>
                        <a:t>46</a:t>
                      </a:r>
                      <a:endParaRPr lang="en-SG" sz="2400" dirty="0"/>
                    </a:p>
                  </a:txBody>
                  <a:tcPr/>
                </a:tc>
                <a:tc>
                  <a:txBody>
                    <a:bodyPr/>
                    <a:lstStyle/>
                    <a:p>
                      <a:pPr algn="ctr"/>
                      <a:r>
                        <a:rPr lang="en-US" sz="2400" dirty="0" smtClean="0"/>
                        <a:t>33</a:t>
                      </a:r>
                      <a:endParaRPr lang="en-SG" sz="2400" dirty="0"/>
                    </a:p>
                  </a:txBody>
                  <a:tcPr/>
                </a:tc>
                <a:tc>
                  <a:txBody>
                    <a:bodyPr/>
                    <a:lstStyle/>
                    <a:p>
                      <a:pPr algn="ctr"/>
                      <a:r>
                        <a:rPr lang="en-US" sz="2400" dirty="0" smtClean="0"/>
                        <a:t>8</a:t>
                      </a:r>
                      <a:endParaRPr lang="en-SG" sz="2400" dirty="0"/>
                    </a:p>
                  </a:txBody>
                  <a:tcPr/>
                </a:tc>
                <a:tc>
                  <a:txBody>
                    <a:bodyPr/>
                    <a:lstStyle/>
                    <a:p>
                      <a:pPr algn="ctr"/>
                      <a:r>
                        <a:rPr lang="en-US" sz="2400" dirty="0" smtClean="0"/>
                        <a:t>2</a:t>
                      </a:r>
                      <a:endParaRPr lang="en-SG" sz="2400" dirty="0"/>
                    </a:p>
                  </a:txBody>
                  <a:tcPr/>
                </a:tc>
                <a:extLst>
                  <a:ext uri="{0D108BD9-81ED-4DB2-BD59-A6C34878D82A}">
                    <a16:rowId xmlns:a16="http://schemas.microsoft.com/office/drawing/2014/main" val="3940244666"/>
                  </a:ext>
                </a:extLst>
              </a:tr>
              <a:tr h="370840">
                <a:tc>
                  <a:txBody>
                    <a:bodyPr/>
                    <a:lstStyle/>
                    <a:p>
                      <a:r>
                        <a:rPr lang="en-US" sz="2400" dirty="0" smtClean="0"/>
                        <a:t>Total</a:t>
                      </a:r>
                      <a:endParaRPr lang="en-SG" sz="2400" dirty="0"/>
                    </a:p>
                  </a:txBody>
                  <a:tcPr/>
                </a:tc>
                <a:tc>
                  <a:txBody>
                    <a:bodyPr/>
                    <a:lstStyle/>
                    <a:p>
                      <a:pPr algn="ctr"/>
                      <a:r>
                        <a:rPr lang="en-US" sz="2400" dirty="0" smtClean="0"/>
                        <a:t>82</a:t>
                      </a:r>
                      <a:endParaRPr lang="en-SG" sz="2400" dirty="0"/>
                    </a:p>
                  </a:txBody>
                  <a:tcPr/>
                </a:tc>
                <a:tc>
                  <a:txBody>
                    <a:bodyPr/>
                    <a:lstStyle/>
                    <a:p>
                      <a:pPr algn="ctr"/>
                      <a:r>
                        <a:rPr lang="en-US" sz="2400" dirty="0" smtClean="0"/>
                        <a:t>54</a:t>
                      </a:r>
                      <a:endParaRPr lang="en-SG" sz="2400" dirty="0"/>
                    </a:p>
                  </a:txBody>
                  <a:tcPr/>
                </a:tc>
                <a:tc>
                  <a:txBody>
                    <a:bodyPr/>
                    <a:lstStyle/>
                    <a:p>
                      <a:pPr algn="ctr"/>
                      <a:r>
                        <a:rPr lang="en-US" sz="2400" dirty="0" smtClean="0"/>
                        <a:t>18</a:t>
                      </a:r>
                      <a:endParaRPr lang="en-SG" sz="2400" dirty="0"/>
                    </a:p>
                  </a:txBody>
                  <a:tcPr/>
                </a:tc>
                <a:tc>
                  <a:txBody>
                    <a:bodyPr/>
                    <a:lstStyle/>
                    <a:p>
                      <a:pPr algn="ctr"/>
                      <a:r>
                        <a:rPr lang="en-US" sz="2400" dirty="0" smtClean="0"/>
                        <a:t>3</a:t>
                      </a:r>
                      <a:endParaRPr lang="en-SG" sz="2400" dirty="0"/>
                    </a:p>
                  </a:txBody>
                  <a:tcPr/>
                </a:tc>
                <a:extLst>
                  <a:ext uri="{0D108BD9-81ED-4DB2-BD59-A6C34878D82A}">
                    <a16:rowId xmlns:a16="http://schemas.microsoft.com/office/drawing/2014/main" val="3148128113"/>
                  </a:ext>
                </a:extLst>
              </a:tr>
            </a:tbl>
          </a:graphicData>
        </a:graphic>
      </p:graphicFrame>
      <p:sp>
        <p:nvSpPr>
          <p:cNvPr id="4" name="Footer Placeholder 3">
            <a:extLst>
              <a:ext uri="{FF2B5EF4-FFF2-40B4-BE49-F238E27FC236}">
                <a16:creationId xmlns:a16="http://schemas.microsoft.com/office/drawing/2014/main" id="{4D90C194-3B08-4A1B-870A-76729FE3C457}"/>
              </a:ext>
            </a:extLst>
          </p:cNvPr>
          <p:cNvSpPr>
            <a:spLocks noGrp="1"/>
          </p:cNvSpPr>
          <p:nvPr>
            <p:ph type="ftr" sz="quarter" idx="11"/>
          </p:nvPr>
        </p:nvSpPr>
        <p:spPr/>
        <p:txBody>
          <a:bodyPr/>
          <a:lstStyle/>
          <a:p>
            <a:r>
              <a:rPr lang="en-SG"/>
              <a:t>A Survey on the Application of Inferential Techniques in Statistics Education Research Literature</a:t>
            </a:r>
          </a:p>
        </p:txBody>
      </p:sp>
      <p:sp>
        <p:nvSpPr>
          <p:cNvPr id="5" name="Slide Number Placeholder 4">
            <a:extLst>
              <a:ext uri="{FF2B5EF4-FFF2-40B4-BE49-F238E27FC236}">
                <a16:creationId xmlns:a16="http://schemas.microsoft.com/office/drawing/2014/main" id="{8E7B529B-5C19-4E2E-B7D5-D802049C4B2D}"/>
              </a:ext>
            </a:extLst>
          </p:cNvPr>
          <p:cNvSpPr>
            <a:spLocks noGrp="1"/>
          </p:cNvSpPr>
          <p:nvPr>
            <p:ph type="sldNum" sz="quarter" idx="12"/>
          </p:nvPr>
        </p:nvSpPr>
        <p:spPr/>
        <p:txBody>
          <a:bodyPr/>
          <a:lstStyle/>
          <a:p>
            <a:fld id="{AFF62067-7C09-456B-A1B2-3318E1E116FC}" type="slidenum">
              <a:rPr lang="en-SG" smtClean="0"/>
              <a:t>11</a:t>
            </a:fld>
            <a:endParaRPr lang="en-SG"/>
          </a:p>
        </p:txBody>
      </p:sp>
      <p:sp>
        <p:nvSpPr>
          <p:cNvPr id="3" name="TextBox 2"/>
          <p:cNvSpPr txBox="1"/>
          <p:nvPr/>
        </p:nvSpPr>
        <p:spPr>
          <a:xfrm>
            <a:off x="434033" y="4474706"/>
            <a:ext cx="11323934" cy="2246769"/>
          </a:xfrm>
          <a:prstGeom prst="rect">
            <a:avLst/>
          </a:prstGeom>
          <a:noFill/>
        </p:spPr>
        <p:txBody>
          <a:bodyPr wrap="none" rtlCol="0">
            <a:spAutoFit/>
          </a:bodyPr>
          <a:lstStyle/>
          <a:p>
            <a:r>
              <a:rPr lang="en-US" sz="2800" dirty="0" smtClean="0"/>
              <a:t>As far as we could tell, in none of the </a:t>
            </a:r>
            <a:r>
              <a:rPr lang="en-US" sz="2800" dirty="0" smtClean="0"/>
              <a:t>18</a:t>
            </a:r>
            <a:r>
              <a:rPr lang="en-US" sz="2800" dirty="0" smtClean="0"/>
              <a:t> </a:t>
            </a:r>
            <a:r>
              <a:rPr lang="en-US" sz="2800" dirty="0" smtClean="0"/>
              <a:t>papers is the random </a:t>
            </a:r>
          </a:p>
          <a:p>
            <a:r>
              <a:rPr lang="en-US" sz="2800" dirty="0" smtClean="0"/>
              <a:t>sampling assumption satisfied. Samples were not randomly</a:t>
            </a:r>
          </a:p>
          <a:p>
            <a:r>
              <a:rPr lang="en-US" sz="2800" dirty="0"/>
              <a:t>c</a:t>
            </a:r>
            <a:r>
              <a:rPr lang="en-US" sz="2800" dirty="0" smtClean="0"/>
              <a:t>hosen from well-defined populations. Experimental subjects were not</a:t>
            </a:r>
          </a:p>
          <a:p>
            <a:r>
              <a:rPr lang="en-US" sz="2800" dirty="0"/>
              <a:t>r</a:t>
            </a:r>
            <a:r>
              <a:rPr lang="en-US" sz="2800" dirty="0" smtClean="0"/>
              <a:t>andomly assigned to groups. </a:t>
            </a:r>
          </a:p>
          <a:p>
            <a:r>
              <a:rPr lang="en-US" sz="2800" dirty="0" smtClean="0"/>
              <a:t>  </a:t>
            </a:r>
            <a:endParaRPr lang="en-SG" sz="2800" dirty="0"/>
          </a:p>
        </p:txBody>
      </p:sp>
    </p:spTree>
    <p:extLst>
      <p:ext uri="{BB962C8B-B14F-4D97-AF65-F5344CB8AC3E}">
        <p14:creationId xmlns:p14="http://schemas.microsoft.com/office/powerpoint/2010/main" val="85269402"/>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78728-3F67-4C6A-AA03-34B09C7592E7}"/>
              </a:ext>
            </a:extLst>
          </p:cNvPr>
          <p:cNvSpPr>
            <a:spLocks noGrp="1"/>
          </p:cNvSpPr>
          <p:nvPr>
            <p:ph type="title"/>
          </p:nvPr>
        </p:nvSpPr>
        <p:spPr>
          <a:xfrm>
            <a:off x="762000" y="1023144"/>
            <a:ext cx="5406571" cy="891382"/>
          </a:xfrm>
        </p:spPr>
        <p:txBody>
          <a:bodyPr>
            <a:normAutofit/>
          </a:bodyPr>
          <a:lstStyle/>
          <a:p>
            <a:r>
              <a:rPr lang="en-US" dirty="0" err="1" smtClean="0"/>
              <a:t>Shinaberger</a:t>
            </a:r>
            <a:r>
              <a:rPr lang="en-US" dirty="0" smtClean="0"/>
              <a:t> JSE 2017</a:t>
            </a:r>
            <a:endParaRPr lang="en-SG" dirty="0"/>
          </a:p>
        </p:txBody>
      </p:sp>
      <p:sp>
        <p:nvSpPr>
          <p:cNvPr id="3" name="Content Placeholder 2">
            <a:extLst>
              <a:ext uri="{FF2B5EF4-FFF2-40B4-BE49-F238E27FC236}">
                <a16:creationId xmlns:a16="http://schemas.microsoft.com/office/drawing/2014/main" id="{986484E5-B2FE-461C-85DB-C333E6DD8AFB}"/>
              </a:ext>
            </a:extLst>
          </p:cNvPr>
          <p:cNvSpPr>
            <a:spLocks noGrp="1"/>
          </p:cNvSpPr>
          <p:nvPr>
            <p:ph idx="1"/>
          </p:nvPr>
        </p:nvSpPr>
        <p:spPr>
          <a:xfrm>
            <a:off x="762001" y="1825625"/>
            <a:ext cx="10515600" cy="4351338"/>
          </a:xfrm>
        </p:spPr>
        <p:txBody>
          <a:bodyPr>
            <a:normAutofit fontScale="92500" lnSpcReduction="10000"/>
          </a:bodyPr>
          <a:lstStyle/>
          <a:p>
            <a:pPr marL="0" indent="0">
              <a:buNone/>
            </a:pPr>
            <a:r>
              <a:rPr lang="en-SG" i="1" dirty="0" smtClean="0"/>
              <a:t>Components of a Flipped Classroom Influencing Student Success in an Undergraduate Business Statistics Course</a:t>
            </a:r>
          </a:p>
          <a:p>
            <a:pPr marL="0" indent="0" algn="ctr">
              <a:buNone/>
            </a:pPr>
            <a:r>
              <a:rPr lang="en-US" dirty="0" smtClean="0"/>
              <a:t>“The study participants were primarily undergraduate business majors at Coastal Carolina University, a public, 4-year, independent university.”</a:t>
            </a:r>
          </a:p>
          <a:p>
            <a:pPr marL="0" indent="0" algn="ctr">
              <a:buNone/>
            </a:pPr>
            <a:endParaRPr lang="en-US" dirty="0" smtClean="0"/>
          </a:p>
          <a:p>
            <a:pPr marL="0" indent="0" algn="ctr">
              <a:buNone/>
            </a:pPr>
            <a:r>
              <a:rPr lang="en-US" dirty="0" smtClean="0"/>
              <a:t>“A linear mixed model was used to fit the data using SPSS MIXED version 2.1”</a:t>
            </a:r>
          </a:p>
          <a:p>
            <a:pPr marL="0" indent="0">
              <a:buNone/>
            </a:pPr>
            <a:endParaRPr lang="en-SG" dirty="0"/>
          </a:p>
          <a:p>
            <a:pPr marL="0" indent="0" algn="ctr">
              <a:buNone/>
            </a:pPr>
            <a:r>
              <a:rPr lang="en-SG" dirty="0" smtClean="0"/>
              <a:t>“</a:t>
            </a:r>
            <a:r>
              <a:rPr lang="en-US" dirty="0" smtClean="0"/>
              <a:t>One </a:t>
            </a:r>
            <a:r>
              <a:rPr lang="en-US" dirty="0"/>
              <a:t>limitation of the study is that it relies on a sample of convenience</a:t>
            </a:r>
            <a:r>
              <a:rPr lang="en-US" dirty="0" smtClean="0"/>
              <a:t>.”</a:t>
            </a:r>
            <a:endParaRPr lang="en-SG" dirty="0"/>
          </a:p>
        </p:txBody>
      </p:sp>
      <p:sp>
        <p:nvSpPr>
          <p:cNvPr id="4" name="Footer Placeholder 3">
            <a:extLst>
              <a:ext uri="{FF2B5EF4-FFF2-40B4-BE49-F238E27FC236}">
                <a16:creationId xmlns:a16="http://schemas.microsoft.com/office/drawing/2014/main" id="{4D90C194-3B08-4A1B-870A-76729FE3C457}"/>
              </a:ext>
            </a:extLst>
          </p:cNvPr>
          <p:cNvSpPr>
            <a:spLocks noGrp="1"/>
          </p:cNvSpPr>
          <p:nvPr>
            <p:ph type="ftr" sz="quarter" idx="11"/>
          </p:nvPr>
        </p:nvSpPr>
        <p:spPr/>
        <p:txBody>
          <a:bodyPr/>
          <a:lstStyle/>
          <a:p>
            <a:r>
              <a:rPr lang="en-SG"/>
              <a:t>A Survey on the Application of Inferential Techniques in Statistics Education Research Literature</a:t>
            </a:r>
          </a:p>
        </p:txBody>
      </p:sp>
      <p:sp>
        <p:nvSpPr>
          <p:cNvPr id="5" name="Slide Number Placeholder 4">
            <a:extLst>
              <a:ext uri="{FF2B5EF4-FFF2-40B4-BE49-F238E27FC236}">
                <a16:creationId xmlns:a16="http://schemas.microsoft.com/office/drawing/2014/main" id="{8E7B529B-5C19-4E2E-B7D5-D802049C4B2D}"/>
              </a:ext>
            </a:extLst>
          </p:cNvPr>
          <p:cNvSpPr>
            <a:spLocks noGrp="1"/>
          </p:cNvSpPr>
          <p:nvPr>
            <p:ph type="sldNum" sz="quarter" idx="12"/>
          </p:nvPr>
        </p:nvSpPr>
        <p:spPr/>
        <p:txBody>
          <a:bodyPr/>
          <a:lstStyle/>
          <a:p>
            <a:fld id="{AFF62067-7C09-456B-A1B2-3318E1E116FC}" type="slidenum">
              <a:rPr lang="en-SG" smtClean="0"/>
              <a:t>12</a:t>
            </a:fld>
            <a:endParaRPr lang="en-SG"/>
          </a:p>
        </p:txBody>
      </p:sp>
    </p:spTree>
    <p:extLst>
      <p:ext uri="{BB962C8B-B14F-4D97-AF65-F5344CB8AC3E}">
        <p14:creationId xmlns:p14="http://schemas.microsoft.com/office/powerpoint/2010/main" val="987300257"/>
      </p:ext>
    </p:extLst>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78728-3F67-4C6A-AA03-34B09C7592E7}"/>
              </a:ext>
            </a:extLst>
          </p:cNvPr>
          <p:cNvSpPr>
            <a:spLocks noGrp="1"/>
          </p:cNvSpPr>
          <p:nvPr>
            <p:ph type="title"/>
          </p:nvPr>
        </p:nvSpPr>
        <p:spPr>
          <a:xfrm>
            <a:off x="762000" y="1023144"/>
            <a:ext cx="5406571" cy="891382"/>
          </a:xfrm>
        </p:spPr>
        <p:txBody>
          <a:bodyPr>
            <a:normAutofit/>
          </a:bodyPr>
          <a:lstStyle/>
          <a:p>
            <a:r>
              <a:rPr lang="en-US" dirty="0" smtClean="0"/>
              <a:t>Hedges SERJ 2017</a:t>
            </a:r>
            <a:endParaRPr lang="en-SG" dirty="0"/>
          </a:p>
        </p:txBody>
      </p:sp>
      <p:sp>
        <p:nvSpPr>
          <p:cNvPr id="3" name="Content Placeholder 2">
            <a:extLst>
              <a:ext uri="{FF2B5EF4-FFF2-40B4-BE49-F238E27FC236}">
                <a16:creationId xmlns:a16="http://schemas.microsoft.com/office/drawing/2014/main" id="{986484E5-B2FE-461C-85DB-C333E6DD8AFB}"/>
              </a:ext>
            </a:extLst>
          </p:cNvPr>
          <p:cNvSpPr>
            <a:spLocks noGrp="1"/>
          </p:cNvSpPr>
          <p:nvPr>
            <p:ph idx="1"/>
          </p:nvPr>
        </p:nvSpPr>
        <p:spPr>
          <a:xfrm>
            <a:off x="762001" y="1825625"/>
            <a:ext cx="10515600" cy="4351338"/>
          </a:xfrm>
        </p:spPr>
        <p:txBody>
          <a:bodyPr>
            <a:normAutofit lnSpcReduction="10000"/>
          </a:bodyPr>
          <a:lstStyle/>
          <a:p>
            <a:pPr marL="0" indent="0">
              <a:buNone/>
            </a:pPr>
            <a:r>
              <a:rPr lang="en-US" i="1" dirty="0" smtClean="0"/>
              <a:t>Statistics Student Performance and Anxiety: Comparisons in Course Delivery and Student Characteristics</a:t>
            </a:r>
          </a:p>
          <a:p>
            <a:pPr marL="0" indent="0" algn="ctr">
              <a:buNone/>
            </a:pPr>
            <a:r>
              <a:rPr lang="en-US" dirty="0" smtClean="0"/>
              <a:t>“Students self-selected their sections and although there were enrollment caps for the face-to-face sections on the room size, none of the sections were full.”</a:t>
            </a:r>
          </a:p>
          <a:p>
            <a:pPr marL="0" indent="0" algn="ctr">
              <a:buNone/>
            </a:pPr>
            <a:endParaRPr lang="en-US" dirty="0" smtClean="0"/>
          </a:p>
          <a:p>
            <a:pPr marL="0" indent="0" algn="ctr">
              <a:buNone/>
            </a:pPr>
            <a:r>
              <a:rPr lang="en-US" dirty="0" smtClean="0"/>
              <a:t>Techniques: Chi-square test, Fisher exact test, ANOVA, MANOVA</a:t>
            </a:r>
            <a:endParaRPr lang="en-SG" dirty="0"/>
          </a:p>
          <a:p>
            <a:pPr marL="0" indent="0" algn="ctr">
              <a:buNone/>
            </a:pPr>
            <a:r>
              <a:rPr lang="en-SG" dirty="0" smtClean="0"/>
              <a:t>“</a:t>
            </a:r>
            <a:r>
              <a:rPr lang="en-US" dirty="0" smtClean="0"/>
              <a:t>As </a:t>
            </a:r>
            <a:r>
              <a:rPr lang="en-US" dirty="0"/>
              <a:t>with all observational studies, lurking variables may be present that could explain differences in course performance and anxiety </a:t>
            </a:r>
            <a:r>
              <a:rPr lang="en-US" dirty="0" smtClean="0"/>
              <a:t>between </a:t>
            </a:r>
            <a:r>
              <a:rPr lang="en-US" dirty="0"/>
              <a:t>different types of </a:t>
            </a:r>
            <a:r>
              <a:rPr lang="en-US" dirty="0" smtClean="0"/>
              <a:t>students.”</a:t>
            </a:r>
          </a:p>
          <a:p>
            <a:pPr marL="0" indent="0" algn="ctr">
              <a:buNone/>
            </a:pPr>
            <a:endParaRPr lang="en-US" dirty="0"/>
          </a:p>
          <a:p>
            <a:pPr marL="0" indent="0">
              <a:buNone/>
            </a:pPr>
            <a:endParaRPr lang="en-US" dirty="0" smtClean="0"/>
          </a:p>
        </p:txBody>
      </p:sp>
      <p:sp>
        <p:nvSpPr>
          <p:cNvPr id="4" name="Footer Placeholder 3">
            <a:extLst>
              <a:ext uri="{FF2B5EF4-FFF2-40B4-BE49-F238E27FC236}">
                <a16:creationId xmlns:a16="http://schemas.microsoft.com/office/drawing/2014/main" id="{4D90C194-3B08-4A1B-870A-76729FE3C457}"/>
              </a:ext>
            </a:extLst>
          </p:cNvPr>
          <p:cNvSpPr>
            <a:spLocks noGrp="1"/>
          </p:cNvSpPr>
          <p:nvPr>
            <p:ph type="ftr" sz="quarter" idx="11"/>
          </p:nvPr>
        </p:nvSpPr>
        <p:spPr/>
        <p:txBody>
          <a:bodyPr/>
          <a:lstStyle/>
          <a:p>
            <a:r>
              <a:rPr lang="en-SG"/>
              <a:t>A Survey on the Application of Inferential Techniques in Statistics Education Research Literature</a:t>
            </a:r>
          </a:p>
        </p:txBody>
      </p:sp>
      <p:sp>
        <p:nvSpPr>
          <p:cNvPr id="5" name="Slide Number Placeholder 4">
            <a:extLst>
              <a:ext uri="{FF2B5EF4-FFF2-40B4-BE49-F238E27FC236}">
                <a16:creationId xmlns:a16="http://schemas.microsoft.com/office/drawing/2014/main" id="{8E7B529B-5C19-4E2E-B7D5-D802049C4B2D}"/>
              </a:ext>
            </a:extLst>
          </p:cNvPr>
          <p:cNvSpPr>
            <a:spLocks noGrp="1"/>
          </p:cNvSpPr>
          <p:nvPr>
            <p:ph type="sldNum" sz="quarter" idx="12"/>
          </p:nvPr>
        </p:nvSpPr>
        <p:spPr/>
        <p:txBody>
          <a:bodyPr/>
          <a:lstStyle/>
          <a:p>
            <a:fld id="{AFF62067-7C09-456B-A1B2-3318E1E116FC}" type="slidenum">
              <a:rPr lang="en-SG" smtClean="0"/>
              <a:t>13</a:t>
            </a:fld>
            <a:endParaRPr lang="en-SG"/>
          </a:p>
        </p:txBody>
      </p:sp>
    </p:spTree>
    <p:extLst>
      <p:ext uri="{BB962C8B-B14F-4D97-AF65-F5344CB8AC3E}">
        <p14:creationId xmlns:p14="http://schemas.microsoft.com/office/powerpoint/2010/main" val="4200029423"/>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78728-3F67-4C6A-AA03-34B09C7592E7}"/>
              </a:ext>
            </a:extLst>
          </p:cNvPr>
          <p:cNvSpPr>
            <a:spLocks noGrp="1"/>
          </p:cNvSpPr>
          <p:nvPr>
            <p:ph type="title"/>
          </p:nvPr>
        </p:nvSpPr>
        <p:spPr>
          <a:xfrm>
            <a:off x="762000" y="1023144"/>
            <a:ext cx="9130145" cy="891382"/>
          </a:xfrm>
        </p:spPr>
        <p:txBody>
          <a:bodyPr>
            <a:normAutofit fontScale="90000"/>
          </a:bodyPr>
          <a:lstStyle/>
          <a:p>
            <a:r>
              <a:rPr lang="en-US" dirty="0"/>
              <a:t>Beckman, </a:t>
            </a:r>
            <a:r>
              <a:rPr lang="en-US" dirty="0" err="1"/>
              <a:t>Delmas</a:t>
            </a:r>
            <a:r>
              <a:rPr lang="en-US" dirty="0"/>
              <a:t> &amp; Garfield </a:t>
            </a:r>
            <a:r>
              <a:rPr lang="en-US" dirty="0" smtClean="0"/>
              <a:t>SERJ 2017</a:t>
            </a:r>
            <a:endParaRPr lang="en-SG" dirty="0"/>
          </a:p>
        </p:txBody>
      </p:sp>
      <p:sp>
        <p:nvSpPr>
          <p:cNvPr id="3" name="Content Placeholder 2">
            <a:extLst>
              <a:ext uri="{FF2B5EF4-FFF2-40B4-BE49-F238E27FC236}">
                <a16:creationId xmlns:a16="http://schemas.microsoft.com/office/drawing/2014/main" id="{986484E5-B2FE-461C-85DB-C333E6DD8AFB}"/>
              </a:ext>
            </a:extLst>
          </p:cNvPr>
          <p:cNvSpPr>
            <a:spLocks noGrp="1"/>
          </p:cNvSpPr>
          <p:nvPr>
            <p:ph idx="1"/>
          </p:nvPr>
        </p:nvSpPr>
        <p:spPr>
          <a:xfrm>
            <a:off x="762001" y="1825625"/>
            <a:ext cx="10515600" cy="4351338"/>
          </a:xfrm>
        </p:spPr>
        <p:txBody>
          <a:bodyPr>
            <a:normAutofit/>
          </a:bodyPr>
          <a:lstStyle/>
          <a:p>
            <a:pPr marL="0" indent="0">
              <a:buNone/>
            </a:pPr>
            <a:r>
              <a:rPr lang="en-US" i="1" dirty="0" smtClean="0"/>
              <a:t>Cognitive Transfer Outcomes for a Simulation-based Introductory Statistics Curriculum</a:t>
            </a:r>
          </a:p>
          <a:p>
            <a:pPr marL="0" indent="0" algn="ctr">
              <a:buNone/>
            </a:pPr>
            <a:r>
              <a:rPr lang="en-US" dirty="0" smtClean="0"/>
              <a:t>“Students were not randomly assigned to the different curriculum groups and the different courses were delivered to entire sections of students. Therefore, statistical analyses were based on a linear mixed effects (LME) model where students were clustered within class section.”</a:t>
            </a:r>
          </a:p>
        </p:txBody>
      </p:sp>
      <p:sp>
        <p:nvSpPr>
          <p:cNvPr id="4" name="Footer Placeholder 3">
            <a:extLst>
              <a:ext uri="{FF2B5EF4-FFF2-40B4-BE49-F238E27FC236}">
                <a16:creationId xmlns:a16="http://schemas.microsoft.com/office/drawing/2014/main" id="{4D90C194-3B08-4A1B-870A-76729FE3C457}"/>
              </a:ext>
            </a:extLst>
          </p:cNvPr>
          <p:cNvSpPr>
            <a:spLocks noGrp="1"/>
          </p:cNvSpPr>
          <p:nvPr>
            <p:ph type="ftr" sz="quarter" idx="11"/>
          </p:nvPr>
        </p:nvSpPr>
        <p:spPr/>
        <p:txBody>
          <a:bodyPr/>
          <a:lstStyle/>
          <a:p>
            <a:r>
              <a:rPr lang="en-SG"/>
              <a:t>A Survey on the Application of Inferential Techniques in Statistics Education Research Literature</a:t>
            </a:r>
          </a:p>
        </p:txBody>
      </p:sp>
      <p:sp>
        <p:nvSpPr>
          <p:cNvPr id="5" name="Slide Number Placeholder 4">
            <a:extLst>
              <a:ext uri="{FF2B5EF4-FFF2-40B4-BE49-F238E27FC236}">
                <a16:creationId xmlns:a16="http://schemas.microsoft.com/office/drawing/2014/main" id="{8E7B529B-5C19-4E2E-B7D5-D802049C4B2D}"/>
              </a:ext>
            </a:extLst>
          </p:cNvPr>
          <p:cNvSpPr>
            <a:spLocks noGrp="1"/>
          </p:cNvSpPr>
          <p:nvPr>
            <p:ph type="sldNum" sz="quarter" idx="12"/>
          </p:nvPr>
        </p:nvSpPr>
        <p:spPr/>
        <p:txBody>
          <a:bodyPr/>
          <a:lstStyle/>
          <a:p>
            <a:fld id="{AFF62067-7C09-456B-A1B2-3318E1E116FC}" type="slidenum">
              <a:rPr lang="en-SG" smtClean="0"/>
              <a:t>14</a:t>
            </a:fld>
            <a:endParaRPr lang="en-SG"/>
          </a:p>
        </p:txBody>
      </p:sp>
    </p:spTree>
    <p:extLst>
      <p:ext uri="{BB962C8B-B14F-4D97-AF65-F5344CB8AC3E}">
        <p14:creationId xmlns:p14="http://schemas.microsoft.com/office/powerpoint/2010/main" val="2514258821"/>
      </p:ext>
    </p:extLst>
  </p:cSld>
  <p:clrMapOvr>
    <a:masterClrMapping/>
  </p:clrMapOvr>
  <p:transition spd="slow">
    <p:push di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78728-3F67-4C6A-AA03-34B09C7592E7}"/>
              </a:ext>
            </a:extLst>
          </p:cNvPr>
          <p:cNvSpPr>
            <a:spLocks noGrp="1"/>
          </p:cNvSpPr>
          <p:nvPr>
            <p:ph type="title"/>
          </p:nvPr>
        </p:nvSpPr>
        <p:spPr>
          <a:xfrm>
            <a:off x="762000" y="1023144"/>
            <a:ext cx="9130145" cy="891382"/>
          </a:xfrm>
        </p:spPr>
        <p:txBody>
          <a:bodyPr>
            <a:normAutofit fontScale="90000"/>
          </a:bodyPr>
          <a:lstStyle/>
          <a:p>
            <a:r>
              <a:rPr lang="en-US" dirty="0"/>
              <a:t>Beckman, </a:t>
            </a:r>
            <a:r>
              <a:rPr lang="en-US" dirty="0" err="1"/>
              <a:t>Delmas</a:t>
            </a:r>
            <a:r>
              <a:rPr lang="en-US" dirty="0"/>
              <a:t> &amp; Garfield </a:t>
            </a:r>
            <a:r>
              <a:rPr lang="en-US" dirty="0" smtClean="0"/>
              <a:t>(continued)</a:t>
            </a:r>
            <a:endParaRPr lang="en-SG" dirty="0"/>
          </a:p>
        </p:txBody>
      </p:sp>
      <p:sp>
        <p:nvSpPr>
          <p:cNvPr id="3" name="Content Placeholder 2">
            <a:extLst>
              <a:ext uri="{FF2B5EF4-FFF2-40B4-BE49-F238E27FC236}">
                <a16:creationId xmlns:a16="http://schemas.microsoft.com/office/drawing/2014/main" id="{986484E5-B2FE-461C-85DB-C333E6DD8AFB}"/>
              </a:ext>
            </a:extLst>
          </p:cNvPr>
          <p:cNvSpPr>
            <a:spLocks noGrp="1"/>
          </p:cNvSpPr>
          <p:nvPr>
            <p:ph idx="1"/>
          </p:nvPr>
        </p:nvSpPr>
        <p:spPr>
          <a:xfrm>
            <a:off x="762001" y="1825625"/>
            <a:ext cx="10515600" cy="4351338"/>
          </a:xfrm>
        </p:spPr>
        <p:txBody>
          <a:bodyPr>
            <a:normAutofit/>
          </a:bodyPr>
          <a:lstStyle/>
          <a:p>
            <a:pPr marL="0" indent="0" algn="ctr">
              <a:buNone/>
            </a:pPr>
            <a:r>
              <a:rPr lang="en-US" dirty="0" smtClean="0"/>
              <a:t>“Lastly</a:t>
            </a:r>
            <a:r>
              <a:rPr lang="en-US" dirty="0"/>
              <a:t>, instructors were not randomly selected for participation in the study, nor were students randomly assigned to each curriculum. Even if researchers originally involved in the CATALST Project attempted to represent a meaningful diversity of instructors and institutions, without random selection there is risk that an important subset of the desired population has not been adequately represented. Furthermore, without randomly assigning students to each curriculum we cannot confidently rule out that any comparison of outcomes between curricula would be meaningfully influenced by confounding variables.” </a:t>
            </a:r>
            <a:endParaRPr lang="en-SG" dirty="0"/>
          </a:p>
        </p:txBody>
      </p:sp>
      <p:sp>
        <p:nvSpPr>
          <p:cNvPr id="4" name="Footer Placeholder 3">
            <a:extLst>
              <a:ext uri="{FF2B5EF4-FFF2-40B4-BE49-F238E27FC236}">
                <a16:creationId xmlns:a16="http://schemas.microsoft.com/office/drawing/2014/main" id="{4D90C194-3B08-4A1B-870A-76729FE3C457}"/>
              </a:ext>
            </a:extLst>
          </p:cNvPr>
          <p:cNvSpPr>
            <a:spLocks noGrp="1"/>
          </p:cNvSpPr>
          <p:nvPr>
            <p:ph type="ftr" sz="quarter" idx="11"/>
          </p:nvPr>
        </p:nvSpPr>
        <p:spPr/>
        <p:txBody>
          <a:bodyPr/>
          <a:lstStyle/>
          <a:p>
            <a:r>
              <a:rPr lang="en-SG"/>
              <a:t>A Survey on the Application of Inferential Techniques in Statistics Education Research Literature</a:t>
            </a:r>
          </a:p>
        </p:txBody>
      </p:sp>
      <p:sp>
        <p:nvSpPr>
          <p:cNvPr id="5" name="Slide Number Placeholder 4">
            <a:extLst>
              <a:ext uri="{FF2B5EF4-FFF2-40B4-BE49-F238E27FC236}">
                <a16:creationId xmlns:a16="http://schemas.microsoft.com/office/drawing/2014/main" id="{8E7B529B-5C19-4E2E-B7D5-D802049C4B2D}"/>
              </a:ext>
            </a:extLst>
          </p:cNvPr>
          <p:cNvSpPr>
            <a:spLocks noGrp="1"/>
          </p:cNvSpPr>
          <p:nvPr>
            <p:ph type="sldNum" sz="quarter" idx="12"/>
          </p:nvPr>
        </p:nvSpPr>
        <p:spPr/>
        <p:txBody>
          <a:bodyPr/>
          <a:lstStyle/>
          <a:p>
            <a:fld id="{AFF62067-7C09-456B-A1B2-3318E1E116FC}" type="slidenum">
              <a:rPr lang="en-SG" smtClean="0"/>
              <a:t>15</a:t>
            </a:fld>
            <a:endParaRPr lang="en-SG"/>
          </a:p>
        </p:txBody>
      </p:sp>
    </p:spTree>
    <p:extLst>
      <p:ext uri="{BB962C8B-B14F-4D97-AF65-F5344CB8AC3E}">
        <p14:creationId xmlns:p14="http://schemas.microsoft.com/office/powerpoint/2010/main" val="2344635406"/>
      </p:ext>
    </p:extLst>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78728-3F67-4C6A-AA03-34B09C7592E7}"/>
              </a:ext>
            </a:extLst>
          </p:cNvPr>
          <p:cNvSpPr>
            <a:spLocks noGrp="1"/>
          </p:cNvSpPr>
          <p:nvPr>
            <p:ph type="title"/>
          </p:nvPr>
        </p:nvSpPr>
        <p:spPr>
          <a:xfrm>
            <a:off x="762000" y="1023144"/>
            <a:ext cx="9973294" cy="891382"/>
          </a:xfrm>
        </p:spPr>
        <p:txBody>
          <a:bodyPr>
            <a:normAutofit/>
          </a:bodyPr>
          <a:lstStyle/>
          <a:p>
            <a:r>
              <a:rPr lang="en-US" dirty="0" smtClean="0"/>
              <a:t>Trial of </a:t>
            </a:r>
            <a:r>
              <a:rPr lang="en-US" dirty="0" err="1" smtClean="0"/>
              <a:t>Dr</a:t>
            </a:r>
            <a:r>
              <a:rPr lang="en-US" dirty="0" smtClean="0"/>
              <a:t> Spock 1969</a:t>
            </a:r>
            <a:endParaRPr lang="en-SG" dirty="0"/>
          </a:p>
        </p:txBody>
      </p:sp>
      <p:sp>
        <p:nvSpPr>
          <p:cNvPr id="3" name="Content Placeholder 2">
            <a:extLst>
              <a:ext uri="{FF2B5EF4-FFF2-40B4-BE49-F238E27FC236}">
                <a16:creationId xmlns:a16="http://schemas.microsoft.com/office/drawing/2014/main" id="{986484E5-B2FE-461C-85DB-C333E6DD8AFB}"/>
              </a:ext>
            </a:extLst>
          </p:cNvPr>
          <p:cNvSpPr>
            <a:spLocks noGrp="1"/>
          </p:cNvSpPr>
          <p:nvPr>
            <p:ph idx="1"/>
          </p:nvPr>
        </p:nvSpPr>
        <p:spPr>
          <a:xfrm>
            <a:off x="762001" y="1825625"/>
            <a:ext cx="10515600" cy="4351338"/>
          </a:xfrm>
        </p:spPr>
        <p:txBody>
          <a:bodyPr>
            <a:normAutofit/>
          </a:bodyPr>
          <a:lstStyle/>
          <a:p>
            <a:r>
              <a:rPr lang="en-SG" dirty="0" smtClean="0"/>
              <a:t>The jury was drawn from a panel of 350 persons, of whom only 102 were women, although a majority of the eligible jurors in the district were female. (from Freedman, </a:t>
            </a:r>
            <a:r>
              <a:rPr lang="en-SG" dirty="0" err="1" smtClean="0"/>
              <a:t>Pisani</a:t>
            </a:r>
            <a:r>
              <a:rPr lang="en-SG" dirty="0" smtClean="0"/>
              <a:t>, Purves)</a:t>
            </a:r>
          </a:p>
          <a:p>
            <a:endParaRPr lang="en-SG" dirty="0"/>
          </a:p>
          <a:p>
            <a:r>
              <a:rPr lang="en-SG" dirty="0" smtClean="0"/>
              <a:t>What null hypothesis is appropriate here?</a:t>
            </a:r>
            <a:endParaRPr lang="en-SG" dirty="0"/>
          </a:p>
        </p:txBody>
      </p:sp>
      <p:sp>
        <p:nvSpPr>
          <p:cNvPr id="4" name="Footer Placeholder 3">
            <a:extLst>
              <a:ext uri="{FF2B5EF4-FFF2-40B4-BE49-F238E27FC236}">
                <a16:creationId xmlns:a16="http://schemas.microsoft.com/office/drawing/2014/main" id="{4D90C194-3B08-4A1B-870A-76729FE3C457}"/>
              </a:ext>
            </a:extLst>
          </p:cNvPr>
          <p:cNvSpPr>
            <a:spLocks noGrp="1"/>
          </p:cNvSpPr>
          <p:nvPr>
            <p:ph type="ftr" sz="quarter" idx="11"/>
          </p:nvPr>
        </p:nvSpPr>
        <p:spPr/>
        <p:txBody>
          <a:bodyPr/>
          <a:lstStyle/>
          <a:p>
            <a:r>
              <a:rPr lang="en-SG"/>
              <a:t>A Survey on the Application of Inferential Techniques in Statistics Education Research Literature</a:t>
            </a:r>
          </a:p>
        </p:txBody>
      </p:sp>
      <p:sp>
        <p:nvSpPr>
          <p:cNvPr id="5" name="Slide Number Placeholder 4">
            <a:extLst>
              <a:ext uri="{FF2B5EF4-FFF2-40B4-BE49-F238E27FC236}">
                <a16:creationId xmlns:a16="http://schemas.microsoft.com/office/drawing/2014/main" id="{8E7B529B-5C19-4E2E-B7D5-D802049C4B2D}"/>
              </a:ext>
            </a:extLst>
          </p:cNvPr>
          <p:cNvSpPr>
            <a:spLocks noGrp="1"/>
          </p:cNvSpPr>
          <p:nvPr>
            <p:ph type="sldNum" sz="quarter" idx="12"/>
          </p:nvPr>
        </p:nvSpPr>
        <p:spPr/>
        <p:txBody>
          <a:bodyPr/>
          <a:lstStyle/>
          <a:p>
            <a:fld id="{AFF62067-7C09-456B-A1B2-3318E1E116FC}" type="slidenum">
              <a:rPr lang="en-SG" smtClean="0"/>
              <a:t>16</a:t>
            </a:fld>
            <a:endParaRPr lang="en-SG"/>
          </a:p>
        </p:txBody>
      </p:sp>
    </p:spTree>
    <p:extLst>
      <p:ext uri="{BB962C8B-B14F-4D97-AF65-F5344CB8AC3E}">
        <p14:creationId xmlns:p14="http://schemas.microsoft.com/office/powerpoint/2010/main" val="4237225541"/>
      </p:ext>
    </p:extLst>
  </p:cSld>
  <p:clrMapOvr>
    <a:masterClrMapping/>
  </p:clrMapOvr>
  <p:transition spd="slow">
    <p:push di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78728-3F67-4C6A-AA03-34B09C7592E7}"/>
              </a:ext>
            </a:extLst>
          </p:cNvPr>
          <p:cNvSpPr>
            <a:spLocks noGrp="1"/>
          </p:cNvSpPr>
          <p:nvPr>
            <p:ph type="title"/>
          </p:nvPr>
        </p:nvSpPr>
        <p:spPr>
          <a:xfrm>
            <a:off x="762000" y="1023144"/>
            <a:ext cx="5406571" cy="891382"/>
          </a:xfrm>
        </p:spPr>
        <p:txBody>
          <a:bodyPr>
            <a:normAutofit/>
          </a:bodyPr>
          <a:lstStyle/>
          <a:p>
            <a:r>
              <a:rPr lang="en-US" dirty="0" smtClean="0"/>
              <a:t>What Can We Do?</a:t>
            </a:r>
            <a:endParaRPr lang="en-SG" dirty="0"/>
          </a:p>
        </p:txBody>
      </p:sp>
      <p:sp>
        <p:nvSpPr>
          <p:cNvPr id="3" name="Content Placeholder 2">
            <a:extLst>
              <a:ext uri="{FF2B5EF4-FFF2-40B4-BE49-F238E27FC236}">
                <a16:creationId xmlns:a16="http://schemas.microsoft.com/office/drawing/2014/main" id="{986484E5-B2FE-461C-85DB-C333E6DD8AFB}"/>
              </a:ext>
            </a:extLst>
          </p:cNvPr>
          <p:cNvSpPr>
            <a:spLocks noGrp="1"/>
          </p:cNvSpPr>
          <p:nvPr>
            <p:ph idx="1"/>
          </p:nvPr>
        </p:nvSpPr>
        <p:spPr>
          <a:xfrm>
            <a:off x="762001" y="1825625"/>
            <a:ext cx="10515600" cy="4351338"/>
          </a:xfrm>
        </p:spPr>
        <p:txBody>
          <a:bodyPr>
            <a:normAutofit lnSpcReduction="10000"/>
          </a:bodyPr>
          <a:lstStyle/>
          <a:p>
            <a:r>
              <a:rPr lang="en-SG" dirty="0" smtClean="0"/>
              <a:t>Exploratory Data Analysis &amp; visualisation.</a:t>
            </a:r>
            <a:endParaRPr lang="en-SG" dirty="0"/>
          </a:p>
          <a:p>
            <a:r>
              <a:rPr lang="en-US" dirty="0" smtClean="0"/>
              <a:t>Explain practical significance of findings.</a:t>
            </a:r>
          </a:p>
          <a:p>
            <a:r>
              <a:rPr lang="en-US" dirty="0" smtClean="0"/>
              <a:t>If using inference, set up the model explicitly, listing all substantial assumptions, and evaluate their plausibility.</a:t>
            </a:r>
          </a:p>
          <a:p>
            <a:r>
              <a:rPr lang="en-US" dirty="0" smtClean="0"/>
              <a:t>Replicate study.</a:t>
            </a:r>
          </a:p>
          <a:p>
            <a:r>
              <a:rPr lang="en-US" dirty="0" smtClean="0"/>
              <a:t>Refer to Freedman (2009) </a:t>
            </a:r>
            <a:r>
              <a:rPr lang="en-US" b="1" dirty="0" smtClean="0"/>
              <a:t>Statistical Models and Causal Inference: A Dialogue with the Social Sciences</a:t>
            </a:r>
          </a:p>
          <a:p>
            <a:endParaRPr lang="en-US" b="1" dirty="0"/>
          </a:p>
          <a:p>
            <a:r>
              <a:rPr lang="en-US" dirty="0" smtClean="0"/>
              <a:t>Teach students carefully. Refer to Freedman, </a:t>
            </a:r>
            <a:r>
              <a:rPr lang="en-US" dirty="0" err="1" smtClean="0"/>
              <a:t>Pisani</a:t>
            </a:r>
            <a:r>
              <a:rPr lang="en-US" dirty="0" smtClean="0"/>
              <a:t> and </a:t>
            </a:r>
            <a:r>
              <a:rPr lang="en-US" dirty="0" err="1" smtClean="0"/>
              <a:t>Purves</a:t>
            </a:r>
            <a:r>
              <a:rPr lang="en-US" dirty="0" smtClean="0"/>
              <a:t> (2007) </a:t>
            </a:r>
            <a:r>
              <a:rPr lang="en-US" b="1" dirty="0" smtClean="0"/>
              <a:t>Statistics 4e</a:t>
            </a:r>
            <a:r>
              <a:rPr lang="en-US" dirty="0" smtClean="0"/>
              <a:t>.</a:t>
            </a:r>
            <a:endParaRPr lang="en-SG" dirty="0"/>
          </a:p>
        </p:txBody>
      </p:sp>
      <p:sp>
        <p:nvSpPr>
          <p:cNvPr id="4" name="Footer Placeholder 3">
            <a:extLst>
              <a:ext uri="{FF2B5EF4-FFF2-40B4-BE49-F238E27FC236}">
                <a16:creationId xmlns:a16="http://schemas.microsoft.com/office/drawing/2014/main" id="{4D90C194-3B08-4A1B-870A-76729FE3C457}"/>
              </a:ext>
            </a:extLst>
          </p:cNvPr>
          <p:cNvSpPr>
            <a:spLocks noGrp="1"/>
          </p:cNvSpPr>
          <p:nvPr>
            <p:ph type="ftr" sz="quarter" idx="11"/>
          </p:nvPr>
        </p:nvSpPr>
        <p:spPr/>
        <p:txBody>
          <a:bodyPr/>
          <a:lstStyle/>
          <a:p>
            <a:r>
              <a:rPr lang="en-SG"/>
              <a:t>A Survey on the Application of Inferential Techniques in Statistics Education Research Literature</a:t>
            </a:r>
          </a:p>
        </p:txBody>
      </p:sp>
      <p:sp>
        <p:nvSpPr>
          <p:cNvPr id="5" name="Slide Number Placeholder 4">
            <a:extLst>
              <a:ext uri="{FF2B5EF4-FFF2-40B4-BE49-F238E27FC236}">
                <a16:creationId xmlns:a16="http://schemas.microsoft.com/office/drawing/2014/main" id="{8E7B529B-5C19-4E2E-B7D5-D802049C4B2D}"/>
              </a:ext>
            </a:extLst>
          </p:cNvPr>
          <p:cNvSpPr>
            <a:spLocks noGrp="1"/>
          </p:cNvSpPr>
          <p:nvPr>
            <p:ph type="sldNum" sz="quarter" idx="12"/>
          </p:nvPr>
        </p:nvSpPr>
        <p:spPr/>
        <p:txBody>
          <a:bodyPr/>
          <a:lstStyle/>
          <a:p>
            <a:fld id="{AFF62067-7C09-456B-A1B2-3318E1E116FC}" type="slidenum">
              <a:rPr lang="en-SG" smtClean="0"/>
              <a:t>17</a:t>
            </a:fld>
            <a:endParaRPr lang="en-SG"/>
          </a:p>
        </p:txBody>
      </p:sp>
    </p:spTree>
    <p:extLst>
      <p:ext uri="{BB962C8B-B14F-4D97-AF65-F5344CB8AC3E}">
        <p14:creationId xmlns:p14="http://schemas.microsoft.com/office/powerpoint/2010/main" val="1768803529"/>
      </p:ext>
    </p:extLst>
  </p:cSld>
  <p:clrMapOvr>
    <a:masterClrMapping/>
  </p:clrMapOvr>
  <p:transition spd="slow">
    <p:push di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78728-3F67-4C6A-AA03-34B09C7592E7}"/>
              </a:ext>
            </a:extLst>
          </p:cNvPr>
          <p:cNvSpPr>
            <a:spLocks noGrp="1"/>
          </p:cNvSpPr>
          <p:nvPr>
            <p:ph type="title"/>
          </p:nvPr>
        </p:nvSpPr>
        <p:spPr>
          <a:xfrm>
            <a:off x="762000" y="1023144"/>
            <a:ext cx="9572171" cy="891382"/>
          </a:xfrm>
        </p:spPr>
        <p:txBody>
          <a:bodyPr>
            <a:normAutofit/>
          </a:bodyPr>
          <a:lstStyle/>
          <a:p>
            <a:r>
              <a:rPr lang="en-US" dirty="0" smtClean="0"/>
              <a:t>FPP p562</a:t>
            </a:r>
            <a:endParaRPr lang="en-SG" dirty="0"/>
          </a:p>
        </p:txBody>
      </p:sp>
      <p:sp>
        <p:nvSpPr>
          <p:cNvPr id="3" name="Content Placeholder 2">
            <a:extLst>
              <a:ext uri="{FF2B5EF4-FFF2-40B4-BE49-F238E27FC236}">
                <a16:creationId xmlns:a16="http://schemas.microsoft.com/office/drawing/2014/main" id="{986484E5-B2FE-461C-85DB-C333E6DD8AFB}"/>
              </a:ext>
            </a:extLst>
          </p:cNvPr>
          <p:cNvSpPr>
            <a:spLocks noGrp="1"/>
          </p:cNvSpPr>
          <p:nvPr>
            <p:ph idx="1"/>
          </p:nvPr>
        </p:nvSpPr>
        <p:spPr>
          <a:xfrm>
            <a:off x="762001" y="1825625"/>
            <a:ext cx="10515600" cy="4351338"/>
          </a:xfrm>
        </p:spPr>
        <p:txBody>
          <a:bodyPr>
            <a:normAutofit lnSpcReduction="10000"/>
          </a:bodyPr>
          <a:lstStyle/>
          <a:p>
            <a:pPr marL="0" indent="0">
              <a:buNone/>
            </a:pPr>
            <a:r>
              <a:rPr lang="en-SG" dirty="0" smtClean="0"/>
              <a:t>Nowadays, tests of significance are extremely popular. One reason is that the tests are part of an impressive and well-developed mathematical theory. Another reason is that many investigators just cannot be bothered to set up chance models. The language of testing makes it easy to bypass the model, and talk about “statistically significant” results. This sounds so impressive, and there is so much mathematical machinery clanking around in the background, that tests seem truly scientific---even when they are complete nonsense. St </a:t>
            </a:r>
            <a:r>
              <a:rPr lang="en-SG" dirty="0" err="1" smtClean="0"/>
              <a:t>Exupéry</a:t>
            </a:r>
            <a:r>
              <a:rPr lang="en-SG" dirty="0" smtClean="0"/>
              <a:t> understood this kind of problem very well. </a:t>
            </a:r>
          </a:p>
          <a:p>
            <a:pPr marL="0" indent="0" algn="ctr">
              <a:buNone/>
            </a:pPr>
            <a:r>
              <a:rPr lang="en-US" i="1" dirty="0" smtClean="0"/>
              <a:t>When a mystery is too overpowering, one dare not disobey.     </a:t>
            </a:r>
            <a:r>
              <a:rPr lang="en-US" dirty="0" smtClean="0"/>
              <a:t>The </a:t>
            </a:r>
            <a:r>
              <a:rPr lang="en-US" dirty="0"/>
              <a:t>L</a:t>
            </a:r>
            <a:r>
              <a:rPr lang="en-US" dirty="0" smtClean="0"/>
              <a:t>ittle Prince</a:t>
            </a:r>
            <a:endParaRPr lang="en-SG" dirty="0"/>
          </a:p>
        </p:txBody>
      </p:sp>
      <p:sp>
        <p:nvSpPr>
          <p:cNvPr id="4" name="Footer Placeholder 3">
            <a:extLst>
              <a:ext uri="{FF2B5EF4-FFF2-40B4-BE49-F238E27FC236}">
                <a16:creationId xmlns:a16="http://schemas.microsoft.com/office/drawing/2014/main" id="{4D90C194-3B08-4A1B-870A-76729FE3C457}"/>
              </a:ext>
            </a:extLst>
          </p:cNvPr>
          <p:cNvSpPr>
            <a:spLocks noGrp="1"/>
          </p:cNvSpPr>
          <p:nvPr>
            <p:ph type="ftr" sz="quarter" idx="11"/>
          </p:nvPr>
        </p:nvSpPr>
        <p:spPr/>
        <p:txBody>
          <a:bodyPr/>
          <a:lstStyle/>
          <a:p>
            <a:r>
              <a:rPr lang="en-SG"/>
              <a:t>A Survey on the Application of Inferential Techniques in Statistics Education Research Literature</a:t>
            </a:r>
          </a:p>
        </p:txBody>
      </p:sp>
      <p:sp>
        <p:nvSpPr>
          <p:cNvPr id="5" name="Slide Number Placeholder 4">
            <a:extLst>
              <a:ext uri="{FF2B5EF4-FFF2-40B4-BE49-F238E27FC236}">
                <a16:creationId xmlns:a16="http://schemas.microsoft.com/office/drawing/2014/main" id="{8E7B529B-5C19-4E2E-B7D5-D802049C4B2D}"/>
              </a:ext>
            </a:extLst>
          </p:cNvPr>
          <p:cNvSpPr>
            <a:spLocks noGrp="1"/>
          </p:cNvSpPr>
          <p:nvPr>
            <p:ph type="sldNum" sz="quarter" idx="12"/>
          </p:nvPr>
        </p:nvSpPr>
        <p:spPr/>
        <p:txBody>
          <a:bodyPr/>
          <a:lstStyle/>
          <a:p>
            <a:fld id="{AFF62067-7C09-456B-A1B2-3318E1E116FC}" type="slidenum">
              <a:rPr lang="en-SG" smtClean="0"/>
              <a:t>18</a:t>
            </a:fld>
            <a:endParaRPr lang="en-SG"/>
          </a:p>
        </p:txBody>
      </p:sp>
    </p:spTree>
    <p:extLst>
      <p:ext uri="{BB962C8B-B14F-4D97-AF65-F5344CB8AC3E}">
        <p14:creationId xmlns:p14="http://schemas.microsoft.com/office/powerpoint/2010/main" val="3655590958"/>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78728-3F67-4C6A-AA03-34B09C7592E7}"/>
              </a:ext>
            </a:extLst>
          </p:cNvPr>
          <p:cNvSpPr>
            <a:spLocks noGrp="1"/>
          </p:cNvSpPr>
          <p:nvPr>
            <p:ph type="title"/>
          </p:nvPr>
        </p:nvSpPr>
        <p:spPr>
          <a:xfrm>
            <a:off x="762000" y="1023144"/>
            <a:ext cx="5406571" cy="891382"/>
          </a:xfrm>
        </p:spPr>
        <p:txBody>
          <a:bodyPr>
            <a:normAutofit/>
          </a:bodyPr>
          <a:lstStyle/>
          <a:p>
            <a:r>
              <a:rPr lang="en-US" dirty="0" smtClean="0"/>
              <a:t>Introduction</a:t>
            </a:r>
            <a:endParaRPr lang="en-SG" dirty="0"/>
          </a:p>
        </p:txBody>
      </p:sp>
      <p:sp>
        <p:nvSpPr>
          <p:cNvPr id="3" name="Content Placeholder 2">
            <a:extLst>
              <a:ext uri="{FF2B5EF4-FFF2-40B4-BE49-F238E27FC236}">
                <a16:creationId xmlns:a16="http://schemas.microsoft.com/office/drawing/2014/main" id="{986484E5-B2FE-461C-85DB-C333E6DD8AFB}"/>
              </a:ext>
            </a:extLst>
          </p:cNvPr>
          <p:cNvSpPr>
            <a:spLocks noGrp="1"/>
          </p:cNvSpPr>
          <p:nvPr>
            <p:ph idx="1"/>
          </p:nvPr>
        </p:nvSpPr>
        <p:spPr>
          <a:xfrm>
            <a:off x="762001" y="1825625"/>
            <a:ext cx="10515600" cy="4351338"/>
          </a:xfrm>
        </p:spPr>
        <p:txBody>
          <a:bodyPr>
            <a:normAutofit/>
          </a:bodyPr>
          <a:lstStyle/>
          <a:p>
            <a:r>
              <a:rPr lang="en-US" dirty="0" smtClean="0"/>
              <a:t>Hypothesis tests have come under intense scrutiny.</a:t>
            </a:r>
            <a:endParaRPr lang="en-SG" dirty="0" smtClean="0"/>
          </a:p>
          <a:p>
            <a:pPr lvl="1"/>
            <a:r>
              <a:rPr lang="en-SG" dirty="0" smtClean="0"/>
              <a:t>Halsey, Curran-Everett, </a:t>
            </a:r>
            <a:r>
              <a:rPr lang="en-SG" dirty="0" err="1" smtClean="0"/>
              <a:t>Vowler</a:t>
            </a:r>
            <a:r>
              <a:rPr lang="en-SG" dirty="0" smtClean="0"/>
              <a:t>, Drummond (2015) </a:t>
            </a:r>
            <a:r>
              <a:rPr lang="en-SG" b="1" dirty="0" smtClean="0"/>
              <a:t>The Fickle P value Generates Irreproducible Results</a:t>
            </a:r>
            <a:endParaRPr lang="en-SG" b="1" dirty="0"/>
          </a:p>
          <a:p>
            <a:pPr lvl="1"/>
            <a:r>
              <a:rPr lang="en-SG" dirty="0" err="1" smtClean="0"/>
              <a:t>Amrhein</a:t>
            </a:r>
            <a:r>
              <a:rPr lang="en-SG" dirty="0" smtClean="0"/>
              <a:t>, Greenland, McShane (2019) </a:t>
            </a:r>
            <a:r>
              <a:rPr lang="en-SG" b="1" dirty="0" smtClean="0"/>
              <a:t>Scientists Rise up Against Statistical Significance</a:t>
            </a:r>
          </a:p>
          <a:p>
            <a:pPr marL="457200" lvl="1" indent="0">
              <a:buNone/>
            </a:pPr>
            <a:endParaRPr lang="en-SG" i="1" dirty="0" smtClean="0"/>
          </a:p>
          <a:p>
            <a:r>
              <a:rPr lang="en-US" dirty="0" smtClean="0"/>
              <a:t>Hypothesis testing is a major component of statistical inference. The other is estimation.</a:t>
            </a:r>
            <a:endParaRPr lang="en-SG" dirty="0"/>
          </a:p>
        </p:txBody>
      </p:sp>
      <p:sp>
        <p:nvSpPr>
          <p:cNvPr id="4" name="Footer Placeholder 3">
            <a:extLst>
              <a:ext uri="{FF2B5EF4-FFF2-40B4-BE49-F238E27FC236}">
                <a16:creationId xmlns:a16="http://schemas.microsoft.com/office/drawing/2014/main" id="{4D90C194-3B08-4A1B-870A-76729FE3C457}"/>
              </a:ext>
            </a:extLst>
          </p:cNvPr>
          <p:cNvSpPr>
            <a:spLocks noGrp="1"/>
          </p:cNvSpPr>
          <p:nvPr>
            <p:ph type="ftr" sz="quarter" idx="11"/>
          </p:nvPr>
        </p:nvSpPr>
        <p:spPr/>
        <p:txBody>
          <a:bodyPr/>
          <a:lstStyle/>
          <a:p>
            <a:r>
              <a:rPr lang="en-SG"/>
              <a:t>A Survey on the Application of Inferential Techniques in Statistics Education Research Literature</a:t>
            </a:r>
          </a:p>
        </p:txBody>
      </p:sp>
      <p:sp>
        <p:nvSpPr>
          <p:cNvPr id="5" name="Slide Number Placeholder 4">
            <a:extLst>
              <a:ext uri="{FF2B5EF4-FFF2-40B4-BE49-F238E27FC236}">
                <a16:creationId xmlns:a16="http://schemas.microsoft.com/office/drawing/2014/main" id="{8E7B529B-5C19-4E2E-B7D5-D802049C4B2D}"/>
              </a:ext>
            </a:extLst>
          </p:cNvPr>
          <p:cNvSpPr>
            <a:spLocks noGrp="1"/>
          </p:cNvSpPr>
          <p:nvPr>
            <p:ph type="sldNum" sz="quarter" idx="12"/>
          </p:nvPr>
        </p:nvSpPr>
        <p:spPr/>
        <p:txBody>
          <a:bodyPr/>
          <a:lstStyle/>
          <a:p>
            <a:fld id="{AFF62067-7C09-456B-A1B2-3318E1E116FC}" type="slidenum">
              <a:rPr lang="en-SG" smtClean="0"/>
              <a:t>2</a:t>
            </a:fld>
            <a:endParaRPr lang="en-SG"/>
          </a:p>
        </p:txBody>
      </p:sp>
    </p:spTree>
    <p:extLst>
      <p:ext uri="{BB962C8B-B14F-4D97-AF65-F5344CB8AC3E}">
        <p14:creationId xmlns:p14="http://schemas.microsoft.com/office/powerpoint/2010/main" val="2678925944"/>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78728-3F67-4C6A-AA03-34B09C7592E7}"/>
              </a:ext>
            </a:extLst>
          </p:cNvPr>
          <p:cNvSpPr>
            <a:spLocks noGrp="1"/>
          </p:cNvSpPr>
          <p:nvPr>
            <p:ph type="title"/>
          </p:nvPr>
        </p:nvSpPr>
        <p:spPr>
          <a:xfrm>
            <a:off x="762000" y="1023144"/>
            <a:ext cx="5406571" cy="891382"/>
          </a:xfrm>
        </p:spPr>
        <p:txBody>
          <a:bodyPr>
            <a:normAutofit fontScale="90000"/>
          </a:bodyPr>
          <a:lstStyle/>
          <a:p>
            <a:r>
              <a:rPr lang="en-US" dirty="0" smtClean="0"/>
              <a:t>Underlying Assumptions</a:t>
            </a:r>
            <a:endParaRPr lang="en-SG" dirty="0"/>
          </a:p>
        </p:txBody>
      </p:sp>
      <p:sp>
        <p:nvSpPr>
          <p:cNvPr id="3" name="Content Placeholder 2">
            <a:extLst>
              <a:ext uri="{FF2B5EF4-FFF2-40B4-BE49-F238E27FC236}">
                <a16:creationId xmlns:a16="http://schemas.microsoft.com/office/drawing/2014/main" id="{986484E5-B2FE-461C-85DB-C333E6DD8AFB}"/>
              </a:ext>
            </a:extLst>
          </p:cNvPr>
          <p:cNvSpPr>
            <a:spLocks noGrp="1"/>
          </p:cNvSpPr>
          <p:nvPr>
            <p:ph idx="1"/>
          </p:nvPr>
        </p:nvSpPr>
        <p:spPr>
          <a:xfrm>
            <a:off x="762001" y="1825625"/>
            <a:ext cx="10515600" cy="4351338"/>
          </a:xfrm>
        </p:spPr>
        <p:txBody>
          <a:bodyPr>
            <a:normAutofit lnSpcReduction="10000"/>
          </a:bodyPr>
          <a:lstStyle/>
          <a:p>
            <a:r>
              <a:rPr lang="en-US" dirty="0" smtClean="0"/>
              <a:t>For each test, we teach the assumptions, with varying emphasis on the fundamental </a:t>
            </a:r>
          </a:p>
          <a:p>
            <a:pPr marL="0" indent="0" algn="ctr">
              <a:buNone/>
            </a:pPr>
            <a:r>
              <a:rPr lang="en-US" b="1" dirty="0" smtClean="0"/>
              <a:t>Random-sampling</a:t>
            </a:r>
            <a:r>
              <a:rPr lang="en-US" dirty="0" smtClean="0"/>
              <a:t>: data are generated by a random process specified partially, up to some parameters. </a:t>
            </a:r>
            <a:endParaRPr lang="en-SG" i="1" dirty="0" smtClean="0"/>
          </a:p>
          <a:p>
            <a:endParaRPr lang="en-US" dirty="0" smtClean="0"/>
          </a:p>
          <a:p>
            <a:r>
              <a:rPr lang="en-US" dirty="0"/>
              <a:t>I</a:t>
            </a:r>
            <a:r>
              <a:rPr lang="en-US" dirty="0" smtClean="0"/>
              <a:t>f the random-sampling assumption fails, the inference result is hard to interpret, i.e., may be worthless. This is pure logic, like applying theorems.</a:t>
            </a:r>
          </a:p>
          <a:p>
            <a:endParaRPr lang="en-US" dirty="0" smtClean="0"/>
          </a:p>
          <a:p>
            <a:r>
              <a:rPr lang="en-US" dirty="0" smtClean="0"/>
              <a:t>Great challenge in practice.</a:t>
            </a:r>
            <a:endParaRPr lang="en-SG" dirty="0"/>
          </a:p>
        </p:txBody>
      </p:sp>
      <p:sp>
        <p:nvSpPr>
          <p:cNvPr id="4" name="Footer Placeholder 3">
            <a:extLst>
              <a:ext uri="{FF2B5EF4-FFF2-40B4-BE49-F238E27FC236}">
                <a16:creationId xmlns:a16="http://schemas.microsoft.com/office/drawing/2014/main" id="{4D90C194-3B08-4A1B-870A-76729FE3C457}"/>
              </a:ext>
            </a:extLst>
          </p:cNvPr>
          <p:cNvSpPr>
            <a:spLocks noGrp="1"/>
          </p:cNvSpPr>
          <p:nvPr>
            <p:ph type="ftr" sz="quarter" idx="11"/>
          </p:nvPr>
        </p:nvSpPr>
        <p:spPr/>
        <p:txBody>
          <a:bodyPr/>
          <a:lstStyle/>
          <a:p>
            <a:r>
              <a:rPr lang="en-SG"/>
              <a:t>A Survey on the Application of Inferential Techniques in Statistics Education Research Literature</a:t>
            </a:r>
          </a:p>
        </p:txBody>
      </p:sp>
      <p:sp>
        <p:nvSpPr>
          <p:cNvPr id="5" name="Slide Number Placeholder 4">
            <a:extLst>
              <a:ext uri="{FF2B5EF4-FFF2-40B4-BE49-F238E27FC236}">
                <a16:creationId xmlns:a16="http://schemas.microsoft.com/office/drawing/2014/main" id="{8E7B529B-5C19-4E2E-B7D5-D802049C4B2D}"/>
              </a:ext>
            </a:extLst>
          </p:cNvPr>
          <p:cNvSpPr>
            <a:spLocks noGrp="1"/>
          </p:cNvSpPr>
          <p:nvPr>
            <p:ph type="sldNum" sz="quarter" idx="12"/>
          </p:nvPr>
        </p:nvSpPr>
        <p:spPr/>
        <p:txBody>
          <a:bodyPr/>
          <a:lstStyle/>
          <a:p>
            <a:fld id="{AFF62067-7C09-456B-A1B2-3318E1E116FC}" type="slidenum">
              <a:rPr lang="en-SG" smtClean="0"/>
              <a:t>3</a:t>
            </a:fld>
            <a:endParaRPr lang="en-SG"/>
          </a:p>
        </p:txBody>
      </p:sp>
    </p:spTree>
    <p:extLst>
      <p:ext uri="{BB962C8B-B14F-4D97-AF65-F5344CB8AC3E}">
        <p14:creationId xmlns:p14="http://schemas.microsoft.com/office/powerpoint/2010/main" val="1178739120"/>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78728-3F67-4C6A-AA03-34B09C7592E7}"/>
              </a:ext>
            </a:extLst>
          </p:cNvPr>
          <p:cNvSpPr>
            <a:spLocks noGrp="1"/>
          </p:cNvSpPr>
          <p:nvPr>
            <p:ph type="title"/>
          </p:nvPr>
        </p:nvSpPr>
        <p:spPr>
          <a:xfrm>
            <a:off x="762000" y="1023144"/>
            <a:ext cx="7515101" cy="891382"/>
          </a:xfrm>
        </p:spPr>
        <p:txBody>
          <a:bodyPr>
            <a:normAutofit/>
          </a:bodyPr>
          <a:lstStyle/>
          <a:p>
            <a:r>
              <a:rPr lang="en-US" dirty="0" smtClean="0"/>
              <a:t>Random Sampling Assumption</a:t>
            </a:r>
            <a:endParaRPr lang="en-SG" dirty="0"/>
          </a:p>
        </p:txBody>
      </p:sp>
      <p:sp>
        <p:nvSpPr>
          <p:cNvPr id="3" name="Content Placeholder 2">
            <a:extLst>
              <a:ext uri="{FF2B5EF4-FFF2-40B4-BE49-F238E27FC236}">
                <a16:creationId xmlns:a16="http://schemas.microsoft.com/office/drawing/2014/main" id="{986484E5-B2FE-461C-85DB-C333E6DD8AFB}"/>
              </a:ext>
            </a:extLst>
          </p:cNvPr>
          <p:cNvSpPr>
            <a:spLocks noGrp="1"/>
          </p:cNvSpPr>
          <p:nvPr>
            <p:ph idx="1"/>
          </p:nvPr>
        </p:nvSpPr>
        <p:spPr>
          <a:xfrm>
            <a:off x="762001" y="1825625"/>
            <a:ext cx="10515600" cy="4351338"/>
          </a:xfrm>
        </p:spPr>
        <p:txBody>
          <a:bodyPr>
            <a:normAutofit/>
          </a:bodyPr>
          <a:lstStyle/>
          <a:p>
            <a:r>
              <a:rPr lang="en-US" dirty="0" smtClean="0"/>
              <a:t>Crucial part of one-sample, two-sample, ANOVA procedures. It is explicitly used to derive distributions of test statistics.</a:t>
            </a:r>
          </a:p>
          <a:p>
            <a:endParaRPr lang="en-US" i="1" dirty="0"/>
          </a:p>
          <a:p>
            <a:r>
              <a:rPr lang="en-US" dirty="0" smtClean="0"/>
              <a:t>For experiments, it manifests as </a:t>
            </a:r>
            <a:r>
              <a:rPr lang="en-US" dirty="0" err="1" smtClean="0"/>
              <a:t>randomised</a:t>
            </a:r>
            <a:r>
              <a:rPr lang="en-US" dirty="0" smtClean="0"/>
              <a:t> assignment of enrolled subjects. For observational studies, as random selection of subjects from a well-defined population.</a:t>
            </a:r>
            <a:endParaRPr lang="en-SG" dirty="0" smtClean="0"/>
          </a:p>
          <a:p>
            <a:endParaRPr lang="en-US" dirty="0" smtClean="0"/>
          </a:p>
          <a:p>
            <a:r>
              <a:rPr lang="en-US" dirty="0" smtClean="0"/>
              <a:t>For regression models, it might look unimportant.</a:t>
            </a:r>
          </a:p>
        </p:txBody>
      </p:sp>
      <p:sp>
        <p:nvSpPr>
          <p:cNvPr id="4" name="Footer Placeholder 3">
            <a:extLst>
              <a:ext uri="{FF2B5EF4-FFF2-40B4-BE49-F238E27FC236}">
                <a16:creationId xmlns:a16="http://schemas.microsoft.com/office/drawing/2014/main" id="{4D90C194-3B08-4A1B-870A-76729FE3C457}"/>
              </a:ext>
            </a:extLst>
          </p:cNvPr>
          <p:cNvSpPr>
            <a:spLocks noGrp="1"/>
          </p:cNvSpPr>
          <p:nvPr>
            <p:ph type="ftr" sz="quarter" idx="11"/>
          </p:nvPr>
        </p:nvSpPr>
        <p:spPr/>
        <p:txBody>
          <a:bodyPr/>
          <a:lstStyle/>
          <a:p>
            <a:r>
              <a:rPr lang="en-SG"/>
              <a:t>A Survey on the Application of Inferential Techniques in Statistics Education Research Literature</a:t>
            </a:r>
          </a:p>
        </p:txBody>
      </p:sp>
      <p:sp>
        <p:nvSpPr>
          <p:cNvPr id="5" name="Slide Number Placeholder 4">
            <a:extLst>
              <a:ext uri="{FF2B5EF4-FFF2-40B4-BE49-F238E27FC236}">
                <a16:creationId xmlns:a16="http://schemas.microsoft.com/office/drawing/2014/main" id="{8E7B529B-5C19-4E2E-B7D5-D802049C4B2D}"/>
              </a:ext>
            </a:extLst>
          </p:cNvPr>
          <p:cNvSpPr>
            <a:spLocks noGrp="1"/>
          </p:cNvSpPr>
          <p:nvPr>
            <p:ph type="sldNum" sz="quarter" idx="12"/>
          </p:nvPr>
        </p:nvSpPr>
        <p:spPr/>
        <p:txBody>
          <a:bodyPr/>
          <a:lstStyle/>
          <a:p>
            <a:fld id="{AFF62067-7C09-456B-A1B2-3318E1E116FC}" type="slidenum">
              <a:rPr lang="en-SG" smtClean="0"/>
              <a:t>4</a:t>
            </a:fld>
            <a:endParaRPr lang="en-SG"/>
          </a:p>
        </p:txBody>
      </p:sp>
    </p:spTree>
    <p:extLst>
      <p:ext uri="{BB962C8B-B14F-4D97-AF65-F5344CB8AC3E}">
        <p14:creationId xmlns:p14="http://schemas.microsoft.com/office/powerpoint/2010/main" val="1947138042"/>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78728-3F67-4C6A-AA03-34B09C7592E7}"/>
              </a:ext>
            </a:extLst>
          </p:cNvPr>
          <p:cNvSpPr>
            <a:spLocks noGrp="1"/>
          </p:cNvSpPr>
          <p:nvPr>
            <p:ph type="title"/>
          </p:nvPr>
        </p:nvSpPr>
        <p:spPr>
          <a:xfrm>
            <a:off x="761999" y="1023144"/>
            <a:ext cx="8243691" cy="891382"/>
          </a:xfrm>
        </p:spPr>
        <p:txBody>
          <a:bodyPr>
            <a:normAutofit fontScale="90000"/>
          </a:bodyPr>
          <a:lstStyle/>
          <a:p>
            <a:r>
              <a:rPr lang="en-US" dirty="0" smtClean="0"/>
              <a:t>Random Sampling in Regression (1)</a:t>
            </a:r>
            <a:endParaRPr lang="en-SG" dirty="0"/>
          </a:p>
        </p:txBody>
      </p:sp>
      <p:sp>
        <p:nvSpPr>
          <p:cNvPr id="3" name="Content Placeholder 2">
            <a:extLst>
              <a:ext uri="{FF2B5EF4-FFF2-40B4-BE49-F238E27FC236}">
                <a16:creationId xmlns:a16="http://schemas.microsoft.com/office/drawing/2014/main" id="{986484E5-B2FE-461C-85DB-C333E6DD8AFB}"/>
              </a:ext>
            </a:extLst>
          </p:cNvPr>
          <p:cNvSpPr>
            <a:spLocks noGrp="1"/>
          </p:cNvSpPr>
          <p:nvPr>
            <p:ph idx="1"/>
          </p:nvPr>
        </p:nvSpPr>
        <p:spPr>
          <a:xfrm>
            <a:off x="762001" y="1825625"/>
            <a:ext cx="10515600" cy="4351338"/>
          </a:xfrm>
        </p:spPr>
        <p:txBody>
          <a:bodyPr>
            <a:normAutofit/>
          </a:bodyPr>
          <a:lstStyle/>
          <a:p>
            <a:r>
              <a:rPr lang="en-US" dirty="0" smtClean="0"/>
              <a:t>Population size </a:t>
            </a:r>
            <a:r>
              <a:rPr lang="en-US" i="1" dirty="0" smtClean="0"/>
              <a:t>N</a:t>
            </a:r>
            <a:r>
              <a:rPr lang="en-US" dirty="0" smtClean="0"/>
              <a:t>, individual </a:t>
            </a:r>
            <a:r>
              <a:rPr lang="en-US" i="1" dirty="0" smtClean="0"/>
              <a:t>i</a:t>
            </a:r>
            <a:r>
              <a:rPr lang="en-US" dirty="0" smtClean="0"/>
              <a:t> has two numerical attributes </a:t>
            </a:r>
            <a:r>
              <a:rPr lang="en-US" i="1" dirty="0" smtClean="0"/>
              <a:t>x</a:t>
            </a:r>
            <a:r>
              <a:rPr lang="en-US" i="1" baseline="-25000" dirty="0" smtClean="0"/>
              <a:t>i</a:t>
            </a:r>
            <a:r>
              <a:rPr lang="en-US" dirty="0" smtClean="0"/>
              <a:t> and </a:t>
            </a:r>
            <a:r>
              <a:rPr lang="en-US" i="1" dirty="0" err="1" smtClean="0"/>
              <a:t>y</a:t>
            </a:r>
            <a:r>
              <a:rPr lang="en-US" i="1" baseline="-25000" dirty="0" err="1" smtClean="0"/>
              <a:t>i</a:t>
            </a:r>
            <a:r>
              <a:rPr lang="en-US" dirty="0" smtClean="0"/>
              <a:t>. </a:t>
            </a:r>
            <a:endParaRPr lang="en-US" dirty="0"/>
          </a:p>
          <a:p>
            <a:r>
              <a:rPr lang="en-US" dirty="0" smtClean="0"/>
              <a:t>Suppose the association between </a:t>
            </a:r>
            <a:r>
              <a:rPr lang="en-US" i="1" dirty="0" smtClean="0"/>
              <a:t>x</a:t>
            </a:r>
            <a:r>
              <a:rPr lang="en-US" dirty="0" smtClean="0"/>
              <a:t> and </a:t>
            </a:r>
            <a:r>
              <a:rPr lang="en-US" i="1" dirty="0" smtClean="0"/>
              <a:t>y</a:t>
            </a:r>
            <a:r>
              <a:rPr lang="en-US" dirty="0" smtClean="0"/>
              <a:t> is linear. By least-square, there are constants </a:t>
            </a:r>
            <a:r>
              <a:rPr lang="en-US" i="1" dirty="0" smtClean="0"/>
              <a:t>c</a:t>
            </a:r>
            <a:r>
              <a:rPr lang="en-US" dirty="0" smtClean="0"/>
              <a:t> and </a:t>
            </a:r>
            <a:r>
              <a:rPr lang="en-US" i="1" dirty="0" smtClean="0"/>
              <a:t>m </a:t>
            </a:r>
            <a:r>
              <a:rPr lang="en-US" dirty="0" smtClean="0"/>
              <a:t>such that for each </a:t>
            </a:r>
            <a:r>
              <a:rPr lang="en-US" i="1" dirty="0" err="1" smtClean="0"/>
              <a:t>i</a:t>
            </a:r>
            <a:r>
              <a:rPr lang="en-US" dirty="0" smtClean="0"/>
              <a:t>,</a:t>
            </a:r>
          </a:p>
          <a:p>
            <a:pPr marL="0" indent="0" algn="ctr">
              <a:buNone/>
            </a:pPr>
            <a:r>
              <a:rPr lang="en-US" i="1" dirty="0" err="1" smtClean="0"/>
              <a:t>y</a:t>
            </a:r>
            <a:r>
              <a:rPr lang="en-US" i="1" baseline="-25000" dirty="0" err="1" smtClean="0"/>
              <a:t>i</a:t>
            </a:r>
            <a:r>
              <a:rPr lang="en-US" i="1" dirty="0" smtClean="0"/>
              <a:t> = c + mx</a:t>
            </a:r>
            <a:r>
              <a:rPr lang="en-US" i="1" baseline="-25000" dirty="0" smtClean="0"/>
              <a:t>i</a:t>
            </a:r>
            <a:r>
              <a:rPr lang="en-US" i="1" dirty="0" smtClean="0"/>
              <a:t> + d</a:t>
            </a:r>
            <a:r>
              <a:rPr lang="en-US" i="1" baseline="-25000" dirty="0" smtClean="0"/>
              <a:t>i</a:t>
            </a:r>
            <a:endParaRPr lang="en-US" i="1" dirty="0" smtClean="0"/>
          </a:p>
          <a:p>
            <a:pPr marL="0" indent="0">
              <a:buNone/>
            </a:pPr>
            <a:r>
              <a:rPr lang="en-US" dirty="0"/>
              <a:t>w</a:t>
            </a:r>
            <a:r>
              <a:rPr lang="en-US" dirty="0" smtClean="0"/>
              <a:t>here the deviations satisfy two conditions. </a:t>
            </a:r>
            <a:endParaRPr lang="en-US" i="1" dirty="0"/>
          </a:p>
          <a:p>
            <a:r>
              <a:rPr lang="en-US" dirty="0"/>
              <a:t>We regard </a:t>
            </a:r>
            <a:r>
              <a:rPr lang="en-US" i="1" dirty="0"/>
              <a:t>c</a:t>
            </a:r>
            <a:r>
              <a:rPr lang="en-US" dirty="0"/>
              <a:t> and </a:t>
            </a:r>
            <a:r>
              <a:rPr lang="en-US" i="1" dirty="0"/>
              <a:t>m</a:t>
            </a:r>
            <a:r>
              <a:rPr lang="en-US" dirty="0"/>
              <a:t> as population parameters, to be estimated from a </a:t>
            </a:r>
            <a:r>
              <a:rPr lang="en-US" dirty="0" smtClean="0"/>
              <a:t>sample. </a:t>
            </a:r>
            <a:r>
              <a:rPr lang="en-US" dirty="0"/>
              <a:t>A</a:t>
            </a:r>
            <a:r>
              <a:rPr lang="en-US" dirty="0" smtClean="0"/>
              <a:t> convenience sample can cause wrong inference.</a:t>
            </a:r>
          </a:p>
          <a:p>
            <a:endParaRPr lang="en-US" dirty="0" smtClean="0"/>
          </a:p>
        </p:txBody>
      </p:sp>
      <p:sp>
        <p:nvSpPr>
          <p:cNvPr id="4" name="Footer Placeholder 3">
            <a:extLst>
              <a:ext uri="{FF2B5EF4-FFF2-40B4-BE49-F238E27FC236}">
                <a16:creationId xmlns:a16="http://schemas.microsoft.com/office/drawing/2014/main" id="{4D90C194-3B08-4A1B-870A-76729FE3C457}"/>
              </a:ext>
            </a:extLst>
          </p:cNvPr>
          <p:cNvSpPr>
            <a:spLocks noGrp="1"/>
          </p:cNvSpPr>
          <p:nvPr>
            <p:ph type="ftr" sz="quarter" idx="11"/>
          </p:nvPr>
        </p:nvSpPr>
        <p:spPr/>
        <p:txBody>
          <a:bodyPr/>
          <a:lstStyle/>
          <a:p>
            <a:r>
              <a:rPr lang="en-SG"/>
              <a:t>A Survey on the Application of Inferential Techniques in Statistics Education Research Literature</a:t>
            </a:r>
          </a:p>
        </p:txBody>
      </p:sp>
      <p:sp>
        <p:nvSpPr>
          <p:cNvPr id="5" name="Slide Number Placeholder 4">
            <a:extLst>
              <a:ext uri="{FF2B5EF4-FFF2-40B4-BE49-F238E27FC236}">
                <a16:creationId xmlns:a16="http://schemas.microsoft.com/office/drawing/2014/main" id="{8E7B529B-5C19-4E2E-B7D5-D802049C4B2D}"/>
              </a:ext>
            </a:extLst>
          </p:cNvPr>
          <p:cNvSpPr>
            <a:spLocks noGrp="1"/>
          </p:cNvSpPr>
          <p:nvPr>
            <p:ph type="sldNum" sz="quarter" idx="12"/>
          </p:nvPr>
        </p:nvSpPr>
        <p:spPr/>
        <p:txBody>
          <a:bodyPr/>
          <a:lstStyle/>
          <a:p>
            <a:fld id="{AFF62067-7C09-456B-A1B2-3318E1E116FC}" type="slidenum">
              <a:rPr lang="en-SG" smtClean="0"/>
              <a:t>5</a:t>
            </a:fld>
            <a:endParaRPr lang="en-SG"/>
          </a:p>
        </p:txBody>
      </p:sp>
    </p:spTree>
    <p:extLst>
      <p:ext uri="{BB962C8B-B14F-4D97-AF65-F5344CB8AC3E}">
        <p14:creationId xmlns:p14="http://schemas.microsoft.com/office/powerpoint/2010/main" val="3637194674"/>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78728-3F67-4C6A-AA03-34B09C7592E7}"/>
              </a:ext>
            </a:extLst>
          </p:cNvPr>
          <p:cNvSpPr>
            <a:spLocks noGrp="1"/>
          </p:cNvSpPr>
          <p:nvPr>
            <p:ph type="title"/>
          </p:nvPr>
        </p:nvSpPr>
        <p:spPr>
          <a:xfrm>
            <a:off x="762000" y="1023144"/>
            <a:ext cx="7848600" cy="891382"/>
          </a:xfrm>
        </p:spPr>
        <p:txBody>
          <a:bodyPr>
            <a:normAutofit fontScale="90000"/>
          </a:bodyPr>
          <a:lstStyle/>
          <a:p>
            <a:r>
              <a:rPr lang="en-US" dirty="0" smtClean="0"/>
              <a:t>Random Sampling in Regression (2)</a:t>
            </a:r>
            <a:endParaRPr lang="en-SG" dirty="0"/>
          </a:p>
        </p:txBody>
      </p:sp>
      <p:sp>
        <p:nvSpPr>
          <p:cNvPr id="3" name="Content Placeholder 2">
            <a:extLst>
              <a:ext uri="{FF2B5EF4-FFF2-40B4-BE49-F238E27FC236}">
                <a16:creationId xmlns:a16="http://schemas.microsoft.com/office/drawing/2014/main" id="{986484E5-B2FE-461C-85DB-C333E6DD8AFB}"/>
              </a:ext>
            </a:extLst>
          </p:cNvPr>
          <p:cNvSpPr>
            <a:spLocks noGrp="1"/>
          </p:cNvSpPr>
          <p:nvPr>
            <p:ph idx="1"/>
          </p:nvPr>
        </p:nvSpPr>
        <p:spPr>
          <a:xfrm>
            <a:off x="762001" y="1825625"/>
            <a:ext cx="10515600" cy="4351338"/>
          </a:xfrm>
        </p:spPr>
        <p:txBody>
          <a:bodyPr>
            <a:normAutofit/>
          </a:bodyPr>
          <a:lstStyle/>
          <a:p>
            <a:r>
              <a:rPr lang="en-US" dirty="0" err="1" smtClean="0"/>
              <a:t>Berk</a:t>
            </a:r>
            <a:r>
              <a:rPr lang="en-US" dirty="0" smtClean="0"/>
              <a:t> &amp; Freedman (2001) </a:t>
            </a:r>
            <a:r>
              <a:rPr lang="en-US" b="1" dirty="0" smtClean="0"/>
              <a:t>Statistical Assumptions as Empirical Commitments</a:t>
            </a:r>
          </a:p>
          <a:p>
            <a:pPr marL="0" indent="0" algn="ctr">
              <a:buNone/>
            </a:pPr>
            <a:r>
              <a:rPr lang="en-US" dirty="0" smtClean="0"/>
              <a:t>“</a:t>
            </a:r>
            <a:r>
              <a:rPr lang="mr-IN" dirty="0" smtClean="0"/>
              <a:t>…</a:t>
            </a:r>
            <a:r>
              <a:rPr lang="en-US" dirty="0" smtClean="0"/>
              <a:t>regression models are commonly used to analyze convenience samples; as we show later, such analyses are often predicated on random sampling from imaginary populations.” </a:t>
            </a:r>
          </a:p>
          <a:p>
            <a:endParaRPr lang="en-US" dirty="0"/>
          </a:p>
          <a:p>
            <a:r>
              <a:rPr lang="en-US" dirty="0" smtClean="0"/>
              <a:t>Implications on inference are similar.</a:t>
            </a:r>
            <a:endParaRPr lang="en-SG" dirty="0" smtClean="0"/>
          </a:p>
          <a:p>
            <a:endParaRPr lang="en-US" dirty="0" smtClean="0"/>
          </a:p>
        </p:txBody>
      </p:sp>
      <p:sp>
        <p:nvSpPr>
          <p:cNvPr id="4" name="Footer Placeholder 3">
            <a:extLst>
              <a:ext uri="{FF2B5EF4-FFF2-40B4-BE49-F238E27FC236}">
                <a16:creationId xmlns:a16="http://schemas.microsoft.com/office/drawing/2014/main" id="{4D90C194-3B08-4A1B-870A-76729FE3C457}"/>
              </a:ext>
            </a:extLst>
          </p:cNvPr>
          <p:cNvSpPr>
            <a:spLocks noGrp="1"/>
          </p:cNvSpPr>
          <p:nvPr>
            <p:ph type="ftr" sz="quarter" idx="11"/>
          </p:nvPr>
        </p:nvSpPr>
        <p:spPr/>
        <p:txBody>
          <a:bodyPr/>
          <a:lstStyle/>
          <a:p>
            <a:r>
              <a:rPr lang="en-SG"/>
              <a:t>A Survey on the Application of Inferential Techniques in Statistics Education Research Literature</a:t>
            </a:r>
          </a:p>
        </p:txBody>
      </p:sp>
      <p:sp>
        <p:nvSpPr>
          <p:cNvPr id="5" name="Slide Number Placeholder 4">
            <a:extLst>
              <a:ext uri="{FF2B5EF4-FFF2-40B4-BE49-F238E27FC236}">
                <a16:creationId xmlns:a16="http://schemas.microsoft.com/office/drawing/2014/main" id="{8E7B529B-5C19-4E2E-B7D5-D802049C4B2D}"/>
              </a:ext>
            </a:extLst>
          </p:cNvPr>
          <p:cNvSpPr>
            <a:spLocks noGrp="1"/>
          </p:cNvSpPr>
          <p:nvPr>
            <p:ph type="sldNum" sz="quarter" idx="12"/>
          </p:nvPr>
        </p:nvSpPr>
        <p:spPr/>
        <p:txBody>
          <a:bodyPr/>
          <a:lstStyle/>
          <a:p>
            <a:fld id="{AFF62067-7C09-456B-A1B2-3318E1E116FC}" type="slidenum">
              <a:rPr lang="en-SG" smtClean="0"/>
              <a:t>6</a:t>
            </a:fld>
            <a:endParaRPr lang="en-SG"/>
          </a:p>
        </p:txBody>
      </p:sp>
    </p:spTree>
    <p:extLst>
      <p:ext uri="{BB962C8B-B14F-4D97-AF65-F5344CB8AC3E}">
        <p14:creationId xmlns:p14="http://schemas.microsoft.com/office/powerpoint/2010/main" val="1819445776"/>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78728-3F67-4C6A-AA03-34B09C7592E7}"/>
              </a:ext>
            </a:extLst>
          </p:cNvPr>
          <p:cNvSpPr>
            <a:spLocks noGrp="1"/>
          </p:cNvSpPr>
          <p:nvPr>
            <p:ph type="title"/>
          </p:nvPr>
        </p:nvSpPr>
        <p:spPr>
          <a:xfrm>
            <a:off x="762000" y="1023144"/>
            <a:ext cx="9973294" cy="891382"/>
          </a:xfrm>
        </p:spPr>
        <p:txBody>
          <a:bodyPr>
            <a:normAutofit/>
          </a:bodyPr>
          <a:lstStyle/>
          <a:p>
            <a:r>
              <a:rPr lang="en-US" dirty="0" smtClean="0"/>
              <a:t>The </a:t>
            </a:r>
            <a:r>
              <a:rPr lang="en-US" dirty="0"/>
              <a:t>R</a:t>
            </a:r>
            <a:r>
              <a:rPr lang="en-US" dirty="0" smtClean="0"/>
              <a:t>eproducibility Crisis</a:t>
            </a:r>
            <a:endParaRPr lang="en-SG" dirty="0"/>
          </a:p>
        </p:txBody>
      </p:sp>
      <p:sp>
        <p:nvSpPr>
          <p:cNvPr id="3" name="Content Placeholder 2">
            <a:extLst>
              <a:ext uri="{FF2B5EF4-FFF2-40B4-BE49-F238E27FC236}">
                <a16:creationId xmlns:a16="http://schemas.microsoft.com/office/drawing/2014/main" id="{986484E5-B2FE-461C-85DB-C333E6DD8AFB}"/>
              </a:ext>
            </a:extLst>
          </p:cNvPr>
          <p:cNvSpPr>
            <a:spLocks noGrp="1"/>
          </p:cNvSpPr>
          <p:nvPr>
            <p:ph idx="1"/>
          </p:nvPr>
        </p:nvSpPr>
        <p:spPr>
          <a:xfrm>
            <a:off x="762001" y="1825625"/>
            <a:ext cx="10515600" cy="4351338"/>
          </a:xfrm>
        </p:spPr>
        <p:txBody>
          <a:bodyPr>
            <a:normAutofit/>
          </a:bodyPr>
          <a:lstStyle/>
          <a:p>
            <a:r>
              <a:rPr lang="en-US" dirty="0" smtClean="0"/>
              <a:t>Lots of attack on P value particularly and hypothesis testing in general.</a:t>
            </a:r>
            <a:endParaRPr lang="en-SG" dirty="0" smtClean="0"/>
          </a:p>
          <a:p>
            <a:endParaRPr lang="en-SG" dirty="0"/>
          </a:p>
          <a:p>
            <a:r>
              <a:rPr lang="en-SG" dirty="0" smtClean="0"/>
              <a:t>Some suggest to use confidence intervals instead.</a:t>
            </a:r>
          </a:p>
          <a:p>
            <a:endParaRPr lang="en-US" dirty="0"/>
          </a:p>
          <a:p>
            <a:r>
              <a:rPr lang="en-US" dirty="0" smtClean="0"/>
              <a:t>Little attention paid to the random-sampling assumption, which justifies conventional testing and estimation procedures.</a:t>
            </a:r>
            <a:endParaRPr lang="en-SG" dirty="0"/>
          </a:p>
        </p:txBody>
      </p:sp>
      <p:sp>
        <p:nvSpPr>
          <p:cNvPr id="4" name="Footer Placeholder 3">
            <a:extLst>
              <a:ext uri="{FF2B5EF4-FFF2-40B4-BE49-F238E27FC236}">
                <a16:creationId xmlns:a16="http://schemas.microsoft.com/office/drawing/2014/main" id="{4D90C194-3B08-4A1B-870A-76729FE3C457}"/>
              </a:ext>
            </a:extLst>
          </p:cNvPr>
          <p:cNvSpPr>
            <a:spLocks noGrp="1"/>
          </p:cNvSpPr>
          <p:nvPr>
            <p:ph type="ftr" sz="quarter" idx="11"/>
          </p:nvPr>
        </p:nvSpPr>
        <p:spPr/>
        <p:txBody>
          <a:bodyPr/>
          <a:lstStyle/>
          <a:p>
            <a:r>
              <a:rPr lang="en-SG"/>
              <a:t>A Survey on the Application of Inferential Techniques in Statistics Education Research Literature</a:t>
            </a:r>
          </a:p>
        </p:txBody>
      </p:sp>
      <p:sp>
        <p:nvSpPr>
          <p:cNvPr id="5" name="Slide Number Placeholder 4">
            <a:extLst>
              <a:ext uri="{FF2B5EF4-FFF2-40B4-BE49-F238E27FC236}">
                <a16:creationId xmlns:a16="http://schemas.microsoft.com/office/drawing/2014/main" id="{8E7B529B-5C19-4E2E-B7D5-D802049C4B2D}"/>
              </a:ext>
            </a:extLst>
          </p:cNvPr>
          <p:cNvSpPr>
            <a:spLocks noGrp="1"/>
          </p:cNvSpPr>
          <p:nvPr>
            <p:ph type="sldNum" sz="quarter" idx="12"/>
          </p:nvPr>
        </p:nvSpPr>
        <p:spPr/>
        <p:txBody>
          <a:bodyPr/>
          <a:lstStyle/>
          <a:p>
            <a:fld id="{AFF62067-7C09-456B-A1B2-3318E1E116FC}" type="slidenum">
              <a:rPr lang="en-SG" smtClean="0"/>
              <a:t>7</a:t>
            </a:fld>
            <a:endParaRPr lang="en-SG"/>
          </a:p>
        </p:txBody>
      </p:sp>
    </p:spTree>
    <p:extLst>
      <p:ext uri="{BB962C8B-B14F-4D97-AF65-F5344CB8AC3E}">
        <p14:creationId xmlns:p14="http://schemas.microsoft.com/office/powerpoint/2010/main" val="2071301711"/>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78728-3F67-4C6A-AA03-34B09C7592E7}"/>
              </a:ext>
            </a:extLst>
          </p:cNvPr>
          <p:cNvSpPr>
            <a:spLocks noGrp="1"/>
          </p:cNvSpPr>
          <p:nvPr>
            <p:ph type="title"/>
          </p:nvPr>
        </p:nvSpPr>
        <p:spPr>
          <a:xfrm>
            <a:off x="762000" y="1023144"/>
            <a:ext cx="8392633" cy="891382"/>
          </a:xfrm>
        </p:spPr>
        <p:txBody>
          <a:bodyPr>
            <a:normAutofit/>
          </a:bodyPr>
          <a:lstStyle/>
          <a:p>
            <a:r>
              <a:rPr lang="en-US" dirty="0" smtClean="0"/>
              <a:t>Lessons from Epidemiology</a:t>
            </a:r>
            <a:endParaRPr lang="en-SG" dirty="0"/>
          </a:p>
        </p:txBody>
      </p:sp>
      <p:sp>
        <p:nvSpPr>
          <p:cNvPr id="3" name="Content Placeholder 2">
            <a:extLst>
              <a:ext uri="{FF2B5EF4-FFF2-40B4-BE49-F238E27FC236}">
                <a16:creationId xmlns:a16="http://schemas.microsoft.com/office/drawing/2014/main" id="{986484E5-B2FE-461C-85DB-C333E6DD8AFB}"/>
              </a:ext>
            </a:extLst>
          </p:cNvPr>
          <p:cNvSpPr>
            <a:spLocks noGrp="1"/>
          </p:cNvSpPr>
          <p:nvPr>
            <p:ph idx="1"/>
          </p:nvPr>
        </p:nvSpPr>
        <p:spPr>
          <a:xfrm>
            <a:off x="762001" y="1825625"/>
            <a:ext cx="10515600" cy="4351338"/>
          </a:xfrm>
        </p:spPr>
        <p:txBody>
          <a:bodyPr>
            <a:normAutofit lnSpcReduction="10000"/>
          </a:bodyPr>
          <a:lstStyle/>
          <a:p>
            <a:r>
              <a:rPr lang="en-US" dirty="0" smtClean="0"/>
              <a:t>Usual estimation of risks from cohort studies and odds ratios from case-control studies assumes random samples from well-defined populations. Multiple and logistic regression tacitly rely on random sampling.</a:t>
            </a:r>
          </a:p>
          <a:p>
            <a:endParaRPr lang="en-US" dirty="0" smtClean="0"/>
          </a:p>
          <a:p>
            <a:r>
              <a:rPr lang="en-US" dirty="0" smtClean="0"/>
              <a:t>One success is smoking, though it can be argued numerous concordant studies counted more than statistical tests. </a:t>
            </a:r>
          </a:p>
          <a:p>
            <a:endParaRPr lang="en-US" dirty="0" smtClean="0"/>
          </a:p>
          <a:p>
            <a:r>
              <a:rPr lang="en-US" dirty="0" smtClean="0"/>
              <a:t>Less successful: Hormone Replacement Therapy</a:t>
            </a:r>
          </a:p>
          <a:p>
            <a:r>
              <a:rPr lang="en-US" dirty="0" smtClean="0"/>
              <a:t>Before inference: Snow on Cholera</a:t>
            </a:r>
            <a:endParaRPr lang="en-SG" dirty="0"/>
          </a:p>
        </p:txBody>
      </p:sp>
      <p:sp>
        <p:nvSpPr>
          <p:cNvPr id="4" name="Footer Placeholder 3">
            <a:extLst>
              <a:ext uri="{FF2B5EF4-FFF2-40B4-BE49-F238E27FC236}">
                <a16:creationId xmlns:a16="http://schemas.microsoft.com/office/drawing/2014/main" id="{4D90C194-3B08-4A1B-870A-76729FE3C457}"/>
              </a:ext>
            </a:extLst>
          </p:cNvPr>
          <p:cNvSpPr>
            <a:spLocks noGrp="1"/>
          </p:cNvSpPr>
          <p:nvPr>
            <p:ph type="ftr" sz="quarter" idx="11"/>
          </p:nvPr>
        </p:nvSpPr>
        <p:spPr/>
        <p:txBody>
          <a:bodyPr/>
          <a:lstStyle/>
          <a:p>
            <a:r>
              <a:rPr lang="en-SG"/>
              <a:t>A Survey on the Application of Inferential Techniques in Statistics Education Research Literature</a:t>
            </a:r>
          </a:p>
        </p:txBody>
      </p:sp>
      <p:sp>
        <p:nvSpPr>
          <p:cNvPr id="5" name="Slide Number Placeholder 4">
            <a:extLst>
              <a:ext uri="{FF2B5EF4-FFF2-40B4-BE49-F238E27FC236}">
                <a16:creationId xmlns:a16="http://schemas.microsoft.com/office/drawing/2014/main" id="{8E7B529B-5C19-4E2E-B7D5-D802049C4B2D}"/>
              </a:ext>
            </a:extLst>
          </p:cNvPr>
          <p:cNvSpPr>
            <a:spLocks noGrp="1"/>
          </p:cNvSpPr>
          <p:nvPr>
            <p:ph type="sldNum" sz="quarter" idx="12"/>
          </p:nvPr>
        </p:nvSpPr>
        <p:spPr/>
        <p:txBody>
          <a:bodyPr/>
          <a:lstStyle/>
          <a:p>
            <a:fld id="{AFF62067-7C09-456B-A1B2-3318E1E116FC}" type="slidenum">
              <a:rPr lang="en-SG" smtClean="0"/>
              <a:t>8</a:t>
            </a:fld>
            <a:endParaRPr lang="en-SG"/>
          </a:p>
        </p:txBody>
      </p:sp>
    </p:spTree>
    <p:extLst>
      <p:ext uri="{BB962C8B-B14F-4D97-AF65-F5344CB8AC3E}">
        <p14:creationId xmlns:p14="http://schemas.microsoft.com/office/powerpoint/2010/main" val="1530588815"/>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78728-3F67-4C6A-AA03-34B09C7592E7}"/>
              </a:ext>
            </a:extLst>
          </p:cNvPr>
          <p:cNvSpPr>
            <a:spLocks noGrp="1"/>
          </p:cNvSpPr>
          <p:nvPr>
            <p:ph type="title"/>
          </p:nvPr>
        </p:nvSpPr>
        <p:spPr>
          <a:xfrm>
            <a:off x="762000" y="1023144"/>
            <a:ext cx="8392633" cy="891382"/>
          </a:xfrm>
        </p:spPr>
        <p:txBody>
          <a:bodyPr>
            <a:normAutofit/>
          </a:bodyPr>
          <a:lstStyle/>
          <a:p>
            <a:r>
              <a:rPr lang="en-US" dirty="0" smtClean="0"/>
              <a:t>Education Research</a:t>
            </a:r>
            <a:endParaRPr lang="en-SG" dirty="0"/>
          </a:p>
        </p:txBody>
      </p:sp>
      <p:sp>
        <p:nvSpPr>
          <p:cNvPr id="3" name="Content Placeholder 2">
            <a:extLst>
              <a:ext uri="{FF2B5EF4-FFF2-40B4-BE49-F238E27FC236}">
                <a16:creationId xmlns:a16="http://schemas.microsoft.com/office/drawing/2014/main" id="{986484E5-B2FE-461C-85DB-C333E6DD8AFB}"/>
              </a:ext>
            </a:extLst>
          </p:cNvPr>
          <p:cNvSpPr>
            <a:spLocks noGrp="1"/>
          </p:cNvSpPr>
          <p:nvPr>
            <p:ph idx="1"/>
          </p:nvPr>
        </p:nvSpPr>
        <p:spPr>
          <a:xfrm>
            <a:off x="762001" y="1825625"/>
            <a:ext cx="10515600" cy="4351338"/>
          </a:xfrm>
        </p:spPr>
        <p:txBody>
          <a:bodyPr>
            <a:normAutofit/>
          </a:bodyPr>
          <a:lstStyle/>
          <a:p>
            <a:r>
              <a:rPr lang="en-US" dirty="0" smtClean="0"/>
              <a:t>Data collection as challenging as epidemiology, if not more. </a:t>
            </a:r>
            <a:r>
              <a:rPr lang="en-US" dirty="0" err="1" smtClean="0"/>
              <a:t>Randomised</a:t>
            </a:r>
            <a:r>
              <a:rPr lang="en-US" dirty="0" smtClean="0"/>
              <a:t> trial is usually impossible.</a:t>
            </a:r>
          </a:p>
          <a:p>
            <a:endParaRPr lang="en-US" dirty="0" smtClean="0"/>
          </a:p>
          <a:p>
            <a:r>
              <a:rPr lang="en-US" dirty="0" smtClean="0"/>
              <a:t>All observational data collection process involves some random elements. Almost all the time, the random process is not well understood</a:t>
            </a:r>
            <a:r>
              <a:rPr lang="en-US" dirty="0"/>
              <a:t>.</a:t>
            </a:r>
            <a:endParaRPr lang="en-US" dirty="0" smtClean="0"/>
          </a:p>
          <a:p>
            <a:endParaRPr lang="en-US" dirty="0" smtClean="0"/>
          </a:p>
          <a:p>
            <a:r>
              <a:rPr lang="en-US" dirty="0" smtClean="0"/>
              <a:t>What do we do?</a:t>
            </a:r>
          </a:p>
        </p:txBody>
      </p:sp>
      <p:sp>
        <p:nvSpPr>
          <p:cNvPr id="4" name="Footer Placeholder 3">
            <a:extLst>
              <a:ext uri="{FF2B5EF4-FFF2-40B4-BE49-F238E27FC236}">
                <a16:creationId xmlns:a16="http://schemas.microsoft.com/office/drawing/2014/main" id="{4D90C194-3B08-4A1B-870A-76729FE3C457}"/>
              </a:ext>
            </a:extLst>
          </p:cNvPr>
          <p:cNvSpPr>
            <a:spLocks noGrp="1"/>
          </p:cNvSpPr>
          <p:nvPr>
            <p:ph type="ftr" sz="quarter" idx="11"/>
          </p:nvPr>
        </p:nvSpPr>
        <p:spPr/>
        <p:txBody>
          <a:bodyPr/>
          <a:lstStyle/>
          <a:p>
            <a:r>
              <a:rPr lang="en-SG"/>
              <a:t>A Survey on the Application of Inferential Techniques in Statistics Education Research Literature</a:t>
            </a:r>
          </a:p>
        </p:txBody>
      </p:sp>
      <p:sp>
        <p:nvSpPr>
          <p:cNvPr id="5" name="Slide Number Placeholder 4">
            <a:extLst>
              <a:ext uri="{FF2B5EF4-FFF2-40B4-BE49-F238E27FC236}">
                <a16:creationId xmlns:a16="http://schemas.microsoft.com/office/drawing/2014/main" id="{8E7B529B-5C19-4E2E-B7D5-D802049C4B2D}"/>
              </a:ext>
            </a:extLst>
          </p:cNvPr>
          <p:cNvSpPr>
            <a:spLocks noGrp="1"/>
          </p:cNvSpPr>
          <p:nvPr>
            <p:ph type="sldNum" sz="quarter" idx="12"/>
          </p:nvPr>
        </p:nvSpPr>
        <p:spPr/>
        <p:txBody>
          <a:bodyPr/>
          <a:lstStyle/>
          <a:p>
            <a:fld id="{AFF62067-7C09-456B-A1B2-3318E1E116FC}" type="slidenum">
              <a:rPr lang="en-SG" smtClean="0"/>
              <a:t>9</a:t>
            </a:fld>
            <a:endParaRPr lang="en-SG"/>
          </a:p>
        </p:txBody>
      </p:sp>
    </p:spTree>
    <p:extLst>
      <p:ext uri="{BB962C8B-B14F-4D97-AF65-F5344CB8AC3E}">
        <p14:creationId xmlns:p14="http://schemas.microsoft.com/office/powerpoint/2010/main" val="3548699009"/>
      </p:ext>
    </p:extLst>
  </p:cSld>
  <p:clrMapOvr>
    <a:masterClrMapping/>
  </p:clrMapOvr>
  <p:transition spd="slow">
    <p:push dir="u"/>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imes New Roman-Arial">
      <a:maj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685</TotalTime>
  <Words>1420</Words>
  <Application>Microsoft Office PowerPoint</Application>
  <PresentationFormat>Widescreen</PresentationFormat>
  <Paragraphs>155</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Mangal</vt:lpstr>
      <vt:lpstr>Times New Roman</vt:lpstr>
      <vt:lpstr>Office Theme</vt:lpstr>
      <vt:lpstr>Application of Inferential Techniques in Statistics Education Research Literature</vt:lpstr>
      <vt:lpstr>Introduction</vt:lpstr>
      <vt:lpstr>Underlying Assumptions</vt:lpstr>
      <vt:lpstr>Random Sampling Assumption</vt:lpstr>
      <vt:lpstr>Random Sampling in Regression (1)</vt:lpstr>
      <vt:lpstr>Random Sampling in Regression (2)</vt:lpstr>
      <vt:lpstr>The Reproducibility Crisis</vt:lpstr>
      <vt:lpstr>Lessons from Epidemiology</vt:lpstr>
      <vt:lpstr>Education Research</vt:lpstr>
      <vt:lpstr>Goal &amp; Method</vt:lpstr>
      <vt:lpstr>Summary</vt:lpstr>
      <vt:lpstr>Shinaberger JSE 2017</vt:lpstr>
      <vt:lpstr>Hedges SERJ 2017</vt:lpstr>
      <vt:lpstr>Beckman, Delmas &amp; Garfield SERJ 2017</vt:lpstr>
      <vt:lpstr>Beckman, Delmas &amp; Garfield (continued)</vt:lpstr>
      <vt:lpstr>Trial of Dr Spock 1969</vt:lpstr>
      <vt:lpstr>What Can We Do?</vt:lpstr>
      <vt:lpstr>FPP p562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Survey on the Application of Inferential Techniques in Statistics Education Research Literature</dc:title>
  <dc:creator>Wenqi Liu</dc:creator>
  <cp:lastModifiedBy>Yap Von Bing</cp:lastModifiedBy>
  <cp:revision>58</cp:revision>
  <dcterms:created xsi:type="dcterms:W3CDTF">2019-04-02T15:09:01Z</dcterms:created>
  <dcterms:modified xsi:type="dcterms:W3CDTF">2019-09-18T07:03:39Z</dcterms:modified>
</cp:coreProperties>
</file>