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CC66FF"/>
    <a:srgbClr val="00FF00"/>
    <a:srgbClr val="CC99FF"/>
    <a:srgbClr val="66FFFF"/>
    <a:srgbClr val="00CC99"/>
    <a:srgbClr val="FFCC00"/>
    <a:srgbClr val="CCCC00"/>
    <a:srgbClr val="99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156" autoAdjust="0"/>
    <p:restoredTop sz="94660"/>
  </p:normalViewPr>
  <p:slideViewPr>
    <p:cSldViewPr snapToGrid="0">
      <p:cViewPr>
        <p:scale>
          <a:sx n="30" d="100"/>
          <a:sy n="30" d="100"/>
        </p:scale>
        <p:origin x="132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19F2AD5-DE19-4A89-9E16-52638A9EEBCB}" type="datetimeFigureOut">
              <a:rPr lang="es-PE" smtClean="0"/>
              <a:t>12/03/2023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306408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9F2AD5-DE19-4A89-9E16-52638A9EEBCB}" type="datetimeFigureOut">
              <a:rPr lang="es-PE" smtClean="0"/>
              <a:t>12/03/2023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83161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9F2AD5-DE19-4A89-9E16-52638A9EEBCB}" type="datetimeFigureOut">
              <a:rPr lang="es-PE" smtClean="0"/>
              <a:t>12/03/2023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402526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9F2AD5-DE19-4A89-9E16-52638A9EEBCB}" type="datetimeFigureOut">
              <a:rPr lang="es-PE" smtClean="0"/>
              <a:t>12/03/2023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11893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19F2AD5-DE19-4A89-9E16-52638A9EEBCB}" type="datetimeFigureOut">
              <a:rPr lang="es-PE" smtClean="0"/>
              <a:t>12/03/2023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133921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19F2AD5-DE19-4A89-9E16-52638A9EEBCB}" type="datetimeFigureOut">
              <a:rPr lang="es-PE" smtClean="0"/>
              <a:t>12/03/2023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306637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s-ES"/>
              <a:t>Haga clic para modificar los estilos de texto del patrón</a:t>
            </a:r>
          </a:p>
        </p:txBody>
      </p:sp>
      <p:sp>
        <p:nvSpPr>
          <p:cNvPr id="4" name="Content Placeholder 3"/>
          <p:cNvSpPr>
            <a:spLocks noGrp="1"/>
          </p:cNvSpPr>
          <p:nvPr>
            <p:ph sz="half" idx="2"/>
          </p:nvPr>
        </p:nvSpPr>
        <p:spPr>
          <a:xfrm>
            <a:off x="2085368" y="7810963"/>
            <a:ext cx="12807832" cy="11488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s-ES"/>
              <a:t>Haga clic para modificar los estilos de texto del patrón</a:t>
            </a:r>
          </a:p>
        </p:txBody>
      </p:sp>
      <p:sp>
        <p:nvSpPr>
          <p:cNvPr id="6" name="Content Placeholder 5"/>
          <p:cNvSpPr>
            <a:spLocks noGrp="1"/>
          </p:cNvSpPr>
          <p:nvPr>
            <p:ph sz="quarter" idx="4"/>
          </p:nvPr>
        </p:nvSpPr>
        <p:spPr>
          <a:xfrm>
            <a:off x="15326828" y="7810963"/>
            <a:ext cx="12870909" cy="11488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9F2AD5-DE19-4A89-9E16-52638A9EEBCB}" type="datetimeFigureOut">
              <a:rPr lang="es-PE" smtClean="0"/>
              <a:t>12/03/2023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378395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19F2AD5-DE19-4A89-9E16-52638A9EEBCB}" type="datetimeFigureOut">
              <a:rPr lang="es-PE" smtClean="0"/>
              <a:t>12/03/2023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11025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F2AD5-DE19-4A89-9E16-52638A9EEBCB}" type="datetimeFigureOut">
              <a:rPr lang="es-PE" smtClean="0"/>
              <a:t>12/03/2023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309662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9F2AD5-DE19-4A89-9E16-52638A9EEBCB}" type="datetimeFigureOut">
              <a:rPr lang="es-PE" smtClean="0"/>
              <a:t>12/03/2023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23697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9F2AD5-DE19-4A89-9E16-52638A9EEBCB}" type="datetimeFigureOut">
              <a:rPr lang="es-PE" smtClean="0"/>
              <a:t>12/03/2023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B19340D-4FE0-48F7-B921-09425D4981FA}" type="slidenum">
              <a:rPr lang="es-PE" smtClean="0"/>
              <a:t>‹Nº›</a:t>
            </a:fld>
            <a:endParaRPr lang="es-PE"/>
          </a:p>
        </p:txBody>
      </p:sp>
    </p:spTree>
    <p:extLst>
      <p:ext uri="{BB962C8B-B14F-4D97-AF65-F5344CB8AC3E}">
        <p14:creationId xmlns:p14="http://schemas.microsoft.com/office/powerpoint/2010/main" val="13950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B19F2AD5-DE19-4A89-9E16-52638A9EEBCB}" type="datetimeFigureOut">
              <a:rPr lang="es-PE" smtClean="0"/>
              <a:t>12/03/2023</a:t>
            </a:fld>
            <a:endParaRPr lang="es-PE"/>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EB19340D-4FE0-48F7-B921-09425D4981FA}" type="slidenum">
              <a:rPr lang="es-PE" smtClean="0"/>
              <a:t>‹Nº›</a:t>
            </a:fld>
            <a:endParaRPr lang="es-PE"/>
          </a:p>
        </p:txBody>
      </p:sp>
    </p:spTree>
    <p:extLst>
      <p:ext uri="{BB962C8B-B14F-4D97-AF65-F5344CB8AC3E}">
        <p14:creationId xmlns:p14="http://schemas.microsoft.com/office/powerpoint/2010/main" val="84238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6.png"/><Relationship Id="rId26" Type="http://schemas.openxmlformats.org/officeDocument/2006/relationships/image" Target="../media/image21.png"/><Relationship Id="rId3" Type="http://schemas.openxmlformats.org/officeDocument/2006/relationships/image" Target="../media/image2.png"/><Relationship Id="rId21" Type="http://schemas.openxmlformats.org/officeDocument/2006/relationships/image" Target="../media/image18.png"/><Relationship Id="rId34" Type="http://schemas.openxmlformats.org/officeDocument/2006/relationships/image" Target="../media/image28.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hyperlink" Target="https://www.redalyc.org/journal/920/92058878007/92058878007.pdf" TargetMode="External"/><Relationship Id="rId25" Type="http://schemas.microsoft.com/office/2007/relationships/hdphoto" Target="../media/hdphoto3.wdp"/><Relationship Id="rId33" Type="http://schemas.openxmlformats.org/officeDocument/2006/relationships/image" Target="../media/image27.png"/><Relationship Id="rId2" Type="http://schemas.openxmlformats.org/officeDocument/2006/relationships/image" Target="../media/image1.jpeg"/><Relationship Id="rId16" Type="http://schemas.openxmlformats.org/officeDocument/2006/relationships/image" Target="../media/image15.png"/><Relationship Id="rId20" Type="http://schemas.microsoft.com/office/2007/relationships/hdphoto" Target="../media/hdphoto1.wdp"/><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0.png"/><Relationship Id="rId32" Type="http://schemas.openxmlformats.org/officeDocument/2006/relationships/image" Target="../media/image26.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19.png"/><Relationship Id="rId28"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7.png"/><Relationship Id="rId31"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microsoft.com/office/2007/relationships/hdphoto" Target="../media/hdphoto2.wdp"/><Relationship Id="rId27" Type="http://schemas.microsoft.com/office/2007/relationships/hdphoto" Target="../media/hdphoto4.wdp"/><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1426E8BA-87CC-4573-BD98-55E7B59A9899}"/>
              </a:ext>
            </a:extLst>
          </p:cNvPr>
          <p:cNvPicPr>
            <a:picLocks noChangeAspect="1"/>
          </p:cNvPicPr>
          <p:nvPr/>
        </p:nvPicPr>
        <p:blipFill>
          <a:blip r:embed="rId3"/>
          <a:stretch>
            <a:fillRect/>
          </a:stretch>
        </p:blipFill>
        <p:spPr>
          <a:xfrm>
            <a:off x="25541038" y="2364175"/>
            <a:ext cx="4091113" cy="2459020"/>
          </a:xfrm>
          <a:prstGeom prst="rect">
            <a:avLst/>
          </a:prstGeom>
          <a:ln w="38100">
            <a:solidFill>
              <a:schemeClr val="accent4"/>
            </a:solidFill>
          </a:ln>
          <a:effectLst>
            <a:outerShdw blurRad="292100" dist="139700" dir="2700000" algn="tl" rotWithShape="0">
              <a:srgbClr val="333333">
                <a:alpha val="65000"/>
              </a:srgbClr>
            </a:outerShdw>
          </a:effectLst>
        </p:spPr>
      </p:pic>
      <p:sp>
        <p:nvSpPr>
          <p:cNvPr id="67" name="CuadroTexto 66">
            <a:extLst>
              <a:ext uri="{FF2B5EF4-FFF2-40B4-BE49-F238E27FC236}">
                <a16:creationId xmlns:a16="http://schemas.microsoft.com/office/drawing/2014/main" id="{1AC3D5AC-BF91-4BD7-A1C7-F9342293D69C}"/>
              </a:ext>
            </a:extLst>
          </p:cNvPr>
          <p:cNvSpPr txBox="1"/>
          <p:nvPr/>
        </p:nvSpPr>
        <p:spPr>
          <a:xfrm>
            <a:off x="8073133" y="357351"/>
            <a:ext cx="17963148" cy="584775"/>
          </a:xfrm>
          <a:prstGeom prst="rect">
            <a:avLst/>
          </a:prstGeom>
          <a:noFill/>
        </p:spPr>
        <p:txBody>
          <a:bodyPr wrap="square">
            <a:prstTxWarp prst="textPlain">
              <a:avLst/>
            </a:prstTxWarp>
            <a:spAutoFit/>
          </a:bodyPr>
          <a:lstStyle/>
          <a:p>
            <a:pPr algn="ctr"/>
            <a:r>
              <a:rPr lang="es-MX" sz="3200" b="1" dirty="0">
                <a:ln w="6600">
                  <a:solidFill>
                    <a:schemeClr val="accent2"/>
                  </a:solidFill>
                  <a:prstDash val="solid"/>
                </a:ln>
                <a:solidFill>
                  <a:srgbClr val="FFFFFF"/>
                </a:solidFill>
                <a:effectLst>
                  <a:outerShdw dist="38100" dir="2700000" algn="tl" rotWithShape="0">
                    <a:schemeClr val="accent2"/>
                  </a:outerShdw>
                </a:effectLst>
                <a:latin typeface="Berlin Sans FB Demi" panose="020E0802020502020306" pitchFamily="34" charset="0"/>
                <a:ea typeface="Calibri" panose="020F0502020204030204" pitchFamily="34" charset="0"/>
                <a:cs typeface="Times New Roman" panose="02020603050405020304" pitchFamily="18" charset="0"/>
              </a:rPr>
              <a:t>MEDIMOS LAS DIMENSIONES DE LA ACTITUD CIENTÍFICA EN LOS ESTUDIANTES DE UN COLEGIO</a:t>
            </a:r>
            <a:endParaRPr lang="es-PE" sz="3200" b="1" dirty="0">
              <a:ln w="6600">
                <a:solidFill>
                  <a:schemeClr val="accent2"/>
                </a:solidFill>
                <a:prstDash val="solid"/>
              </a:ln>
              <a:solidFill>
                <a:srgbClr val="FFFFFF"/>
              </a:solidFill>
              <a:effectLst>
                <a:outerShdw dist="38100" dir="2700000" algn="tl" rotWithShape="0">
                  <a:schemeClr val="accent2"/>
                </a:outerShdw>
              </a:effectLst>
              <a:latin typeface="Berlin Sans FB Demi" panose="020E0802020502020306" pitchFamily="34" charset="0"/>
            </a:endParaRPr>
          </a:p>
        </p:txBody>
      </p:sp>
      <p:sp>
        <p:nvSpPr>
          <p:cNvPr id="68" name="Cuadro de texto 3">
            <a:extLst>
              <a:ext uri="{FF2B5EF4-FFF2-40B4-BE49-F238E27FC236}">
                <a16:creationId xmlns:a16="http://schemas.microsoft.com/office/drawing/2014/main" id="{79292475-9348-4FA8-9693-F8D0B023E720}"/>
              </a:ext>
            </a:extLst>
          </p:cNvPr>
          <p:cNvSpPr txBox="1"/>
          <p:nvPr/>
        </p:nvSpPr>
        <p:spPr>
          <a:xfrm>
            <a:off x="753352" y="1421553"/>
            <a:ext cx="4275094" cy="63502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3200" b="1" dirty="0">
                <a:solidFill>
                  <a:schemeClr val="accent6">
                    <a:lumMod val="50000"/>
                  </a:schemeClr>
                </a:solidFill>
                <a:effectLst/>
                <a:latin typeface="Arial Rounded MT Bold" panose="020F0704030504030204" pitchFamily="34" charset="0"/>
                <a:ea typeface="Calibri" panose="020F0502020204030204" pitchFamily="34" charset="0"/>
                <a:cs typeface="Times New Roman" panose="02020603050405020304" pitchFamily="18" charset="0"/>
              </a:rPr>
              <a:t>1.- Introducción </a:t>
            </a:r>
            <a:endParaRPr lang="es-PE" sz="3200" dirty="0">
              <a:solidFill>
                <a:schemeClr val="accent6">
                  <a:lumMod val="50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9" name="Cuadro de texto 1">
            <a:extLst>
              <a:ext uri="{FF2B5EF4-FFF2-40B4-BE49-F238E27FC236}">
                <a16:creationId xmlns:a16="http://schemas.microsoft.com/office/drawing/2014/main" id="{1BB5110E-AC61-4C14-8278-74C1831178EA}"/>
              </a:ext>
            </a:extLst>
          </p:cNvPr>
          <p:cNvSpPr txBox="1"/>
          <p:nvPr/>
        </p:nvSpPr>
        <p:spPr>
          <a:xfrm>
            <a:off x="651463" y="2134363"/>
            <a:ext cx="5615199" cy="51702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000" dirty="0">
                <a:effectLst/>
                <a:latin typeface="Arial Rounded MT Bold" panose="020F0704030504030204" pitchFamily="34" charset="0"/>
                <a:ea typeface="Calibri" panose="020F0502020204030204" pitchFamily="34" charset="0"/>
                <a:cs typeface="Times New Roman" panose="02020603050405020304" pitchFamily="18" charset="0"/>
              </a:rPr>
              <a:t>Vivimos en la era del conocimiento, bien decimos que la ciencia es poder, pero ¿Qué tanto de actitud científica poseemos?, frente a ello decidimos medir la actitud científica que tenemos nosotros los estudiantes para esto identificamos los siguientes factores que están ligados a la actitud científica a los que le denominamos dimensiones: </a:t>
            </a:r>
            <a:endParaRPr lang="es-PE"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PE" sz="2000" dirty="0">
                <a:solidFill>
                  <a:srgbClr val="00FF00"/>
                </a:solidFill>
                <a:effectLst/>
                <a:latin typeface="Arial Rounded MT Bold" panose="020F0704030504030204" pitchFamily="34" charset="0"/>
                <a:ea typeface="Calibri" panose="020F0502020204030204" pitchFamily="34" charset="0"/>
                <a:cs typeface="Times New Roman" panose="02020603050405020304" pitchFamily="18" charset="0"/>
              </a:rPr>
              <a:t>Importancia de la ciencia para el.</a:t>
            </a:r>
            <a:r>
              <a:rPr lang="es-PE" sz="2000" dirty="0">
                <a:solidFill>
                  <a:srgbClr val="00FF00"/>
                </a:solidFill>
                <a:latin typeface="Arial Rounded MT Bold" panose="020F0704030504030204" pitchFamily="34" charset="0"/>
                <a:ea typeface="Calibri" panose="020F0502020204030204" pitchFamily="34" charset="0"/>
                <a:cs typeface="Times New Roman" panose="02020603050405020304" pitchFamily="18" charset="0"/>
              </a:rPr>
              <a:t> Estudiante </a:t>
            </a:r>
            <a:r>
              <a:rPr lang="es-PE" sz="20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dimensión 1)</a:t>
            </a:r>
          </a:p>
          <a:p>
            <a:pPr marL="342900" indent="-342900" algn="just">
              <a:lnSpc>
                <a:spcPct val="107000"/>
              </a:lnSpc>
              <a:buFont typeface="+mj-lt"/>
              <a:buAutoNum type="arabicPeriod"/>
            </a:pPr>
            <a:r>
              <a:rPr lang="es-PE" sz="2000" dirty="0">
                <a:solidFill>
                  <a:srgbClr val="FF0066"/>
                </a:solidFill>
                <a:effectLst/>
                <a:latin typeface="Arial Rounded MT Bold" panose="020F0704030504030204" pitchFamily="34" charset="0"/>
                <a:ea typeface="Calibri" panose="020F0502020204030204" pitchFamily="34" charset="0"/>
                <a:cs typeface="Times New Roman" panose="02020603050405020304" pitchFamily="18" charset="0"/>
              </a:rPr>
              <a:t>Autoeficacia  </a:t>
            </a:r>
            <a:r>
              <a:rPr lang="es-PE" sz="20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dimensión 2)</a:t>
            </a:r>
          </a:p>
          <a:p>
            <a:pPr marL="342900" indent="-342900" algn="just">
              <a:lnSpc>
                <a:spcPct val="107000"/>
              </a:lnSpc>
              <a:buFont typeface="+mj-lt"/>
              <a:buAutoNum type="arabicPeriod"/>
            </a:pPr>
            <a:r>
              <a:rPr lang="es-PE" sz="2000" dirty="0">
                <a:solidFill>
                  <a:srgbClr val="00B0F0"/>
                </a:solidFill>
                <a:effectLst/>
                <a:latin typeface="Arial Rounded MT Bold" panose="020F0704030504030204" pitchFamily="34" charset="0"/>
                <a:ea typeface="Calibri" panose="020F0502020204030204" pitchFamily="34" charset="0"/>
                <a:cs typeface="Times New Roman" panose="02020603050405020304" pitchFamily="18" charset="0"/>
              </a:rPr>
              <a:t>Interés y disfrute  </a:t>
            </a:r>
            <a:r>
              <a:rPr lang="es-PE" sz="20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dimensión 3)</a:t>
            </a:r>
          </a:p>
          <a:p>
            <a:pPr marL="342900" indent="-342900" algn="just">
              <a:lnSpc>
                <a:spcPct val="107000"/>
              </a:lnSpc>
              <a:spcAft>
                <a:spcPts val="800"/>
              </a:spcAft>
              <a:buFont typeface="+mj-lt"/>
              <a:buAutoNum type="arabicPeriod"/>
            </a:pPr>
            <a:r>
              <a:rPr lang="es-PE" sz="2000" dirty="0">
                <a:solidFill>
                  <a:schemeClr val="accent2"/>
                </a:solidFill>
                <a:effectLst/>
                <a:latin typeface="Arial Rounded MT Bold" panose="020F0704030504030204" pitchFamily="34" charset="0"/>
                <a:ea typeface="Calibri" panose="020F0502020204030204" pitchFamily="34" charset="0"/>
                <a:cs typeface="Times New Roman" panose="02020603050405020304" pitchFamily="18" charset="0"/>
              </a:rPr>
              <a:t>Conexión de la ciencia con la vida diaria del estudiante. </a:t>
            </a:r>
            <a:r>
              <a:rPr lang="es-PE" sz="20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dimensión 4)</a:t>
            </a:r>
          </a:p>
          <a:p>
            <a:pPr marL="342900" lvl="0" indent="-342900" algn="just">
              <a:lnSpc>
                <a:spcPct val="107000"/>
              </a:lnSpc>
              <a:spcAft>
                <a:spcPts val="800"/>
              </a:spcAft>
              <a:buFont typeface="+mj-lt"/>
              <a:buAutoNum type="arabicPeriod"/>
            </a:pPr>
            <a:endParaRPr lang="es-PE" sz="2000" dirty="0">
              <a:solidFill>
                <a:schemeClr val="accent2"/>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PE" sz="2000" dirty="0">
                <a:effectLst/>
                <a:latin typeface="Arial Rounded MT Bold" panose="020F07040305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PE" sz="2000" dirty="0">
                <a:effectLst/>
                <a:latin typeface="Arial Rounded MT Bold" panose="020F07040305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PE" sz="2000" dirty="0">
                <a:effectLst/>
                <a:latin typeface="Arial Rounded MT Bold" panose="020F0704030504030204" pitchFamily="34" charset="0"/>
                <a:ea typeface="Calibri" panose="020F0502020204030204" pitchFamily="34" charset="0"/>
                <a:cs typeface="Times New Roman" panose="02020603050405020304" pitchFamily="18" charset="0"/>
              </a:rPr>
              <a:t> </a:t>
            </a:r>
          </a:p>
        </p:txBody>
      </p:sp>
      <p:sp>
        <p:nvSpPr>
          <p:cNvPr id="70" name="Cuadro de texto 5">
            <a:extLst>
              <a:ext uri="{FF2B5EF4-FFF2-40B4-BE49-F238E27FC236}">
                <a16:creationId xmlns:a16="http://schemas.microsoft.com/office/drawing/2014/main" id="{2EAAA941-63D9-4CE1-AB70-2B79B86A2B91}"/>
              </a:ext>
            </a:extLst>
          </p:cNvPr>
          <p:cNvSpPr txBox="1"/>
          <p:nvPr/>
        </p:nvSpPr>
        <p:spPr>
          <a:xfrm>
            <a:off x="753352" y="7301293"/>
            <a:ext cx="2876550" cy="48540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3200" b="1" dirty="0">
                <a:solidFill>
                  <a:schemeClr val="accent6">
                    <a:lumMod val="50000"/>
                  </a:schemeClr>
                </a:solidFill>
                <a:effectLst/>
                <a:latin typeface="Arial Rounded MT Bold" panose="020F0704030504030204" pitchFamily="34" charset="0"/>
                <a:ea typeface="Calibri" panose="020F0502020204030204" pitchFamily="34" charset="0"/>
                <a:cs typeface="Times New Roman" panose="02020603050405020304" pitchFamily="18" charset="0"/>
              </a:rPr>
              <a:t>2.- Objetivos  </a:t>
            </a:r>
            <a:endParaRPr lang="es-PE" sz="3200" dirty="0">
              <a:solidFill>
                <a:schemeClr val="accent6">
                  <a:lumMod val="50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1" name="Rectángulo 70">
            <a:extLst>
              <a:ext uri="{FF2B5EF4-FFF2-40B4-BE49-F238E27FC236}">
                <a16:creationId xmlns:a16="http://schemas.microsoft.com/office/drawing/2014/main" id="{4D8F069E-6436-4FC8-8BFF-2D1198771C1D}"/>
              </a:ext>
            </a:extLst>
          </p:cNvPr>
          <p:cNvSpPr/>
          <p:nvPr/>
        </p:nvSpPr>
        <p:spPr>
          <a:xfrm>
            <a:off x="804841" y="7955560"/>
            <a:ext cx="5398066" cy="23217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MX" sz="2000" b="1" dirty="0">
                <a:effectLst/>
                <a:latin typeface="Arial Rounded MT Bold" panose="020F0704030504030204" pitchFamily="34" charset="0"/>
                <a:ea typeface="Calibri" panose="020F0502020204030204" pitchFamily="34" charset="0"/>
                <a:cs typeface="Times New Roman" panose="02020603050405020304" pitchFamily="18" charset="0"/>
              </a:rPr>
              <a:t>Objetivo general:</a:t>
            </a:r>
            <a:r>
              <a:rPr lang="es-MX" sz="2000" dirty="0">
                <a:effectLst/>
                <a:latin typeface="Arial Rounded MT Bold" panose="020F0704030504030204" pitchFamily="34" charset="0"/>
                <a:ea typeface="Calibri" panose="020F0502020204030204" pitchFamily="34" charset="0"/>
                <a:cs typeface="Times New Roman" panose="02020603050405020304" pitchFamily="18" charset="0"/>
              </a:rPr>
              <a:t> Conocer las dimensiones de la actitud científica con el paquete estadístico SPSS.</a:t>
            </a:r>
            <a:endParaRPr lang="es-PE"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000" b="1" dirty="0">
                <a:effectLst/>
                <a:latin typeface="Arial Rounded MT Bold" panose="020F0704030504030204" pitchFamily="34" charset="0"/>
                <a:ea typeface="Calibri" panose="020F0502020204030204" pitchFamily="34" charset="0"/>
                <a:cs typeface="Times New Roman" panose="02020603050405020304" pitchFamily="18" charset="0"/>
              </a:rPr>
              <a:t>Objetivo específico:</a:t>
            </a:r>
            <a:r>
              <a:rPr lang="es-MX" sz="2000" dirty="0">
                <a:effectLst/>
                <a:latin typeface="Arial Rounded MT Bold" panose="020F07040305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Wingdings" panose="05000000000000000000" pitchFamily="2" charset="2"/>
              <a:buChar char="v"/>
            </a:pPr>
            <a:r>
              <a:rPr lang="es-MX" sz="2000" dirty="0">
                <a:effectLst/>
                <a:latin typeface="Arial Rounded MT Bold" panose="020F0704030504030204" pitchFamily="34" charset="0"/>
                <a:ea typeface="Calibri" panose="020F0502020204030204" pitchFamily="34" charset="0"/>
                <a:cs typeface="Times New Roman" panose="02020603050405020304" pitchFamily="18" charset="0"/>
              </a:rPr>
              <a:t>Determinar la baremación por percentiles </a:t>
            </a:r>
            <a:r>
              <a:rPr lang="es-MX" sz="2000" dirty="0">
                <a:latin typeface="Arial Rounded MT Bold" panose="020F0704030504030204" pitchFamily="34" charset="0"/>
              </a:rPr>
              <a:t>(P</a:t>
            </a:r>
            <a:r>
              <a:rPr lang="es-MX" sz="1400" dirty="0">
                <a:latin typeface="Arial Rounded MT Bold" panose="020F0704030504030204" pitchFamily="34" charset="0"/>
              </a:rPr>
              <a:t>33</a:t>
            </a:r>
            <a:r>
              <a:rPr lang="es-MX" sz="2000" dirty="0">
                <a:latin typeface="Arial Rounded MT Bold" panose="020F0704030504030204" pitchFamily="34" charset="0"/>
              </a:rPr>
              <a:t> Y P</a:t>
            </a:r>
            <a:r>
              <a:rPr lang="es-MX" sz="1400" dirty="0">
                <a:latin typeface="Arial Rounded MT Bold" panose="020F0704030504030204" pitchFamily="34" charset="0"/>
              </a:rPr>
              <a:t>66</a:t>
            </a:r>
            <a:r>
              <a:rPr lang="es-MX" sz="2000" dirty="0">
                <a:latin typeface="Arial Rounded MT Bold" panose="020F0704030504030204" pitchFamily="34" charset="0"/>
              </a:rPr>
              <a:t>).</a:t>
            </a:r>
            <a:endParaRPr lang="es-MX"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v"/>
            </a:pPr>
            <a:endParaRPr lang="es-PE" sz="2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2" name="Cuadro de texto 7">
            <a:extLst>
              <a:ext uri="{FF2B5EF4-FFF2-40B4-BE49-F238E27FC236}">
                <a16:creationId xmlns:a16="http://schemas.microsoft.com/office/drawing/2014/main" id="{99633F97-1FC9-440F-AB8B-83989174A026}"/>
              </a:ext>
            </a:extLst>
          </p:cNvPr>
          <p:cNvSpPr txBox="1"/>
          <p:nvPr/>
        </p:nvSpPr>
        <p:spPr>
          <a:xfrm>
            <a:off x="753351" y="10581648"/>
            <a:ext cx="4040321" cy="5118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3200" b="1" dirty="0">
                <a:solidFill>
                  <a:schemeClr val="accent6">
                    <a:lumMod val="50000"/>
                  </a:schemeClr>
                </a:solidFill>
                <a:effectLst/>
                <a:latin typeface="Arial Rounded MT Bold" panose="020F0704030504030204" pitchFamily="34" charset="0"/>
                <a:ea typeface="Calibri" panose="020F0502020204030204" pitchFamily="34" charset="0"/>
                <a:cs typeface="Times New Roman" panose="02020603050405020304" pitchFamily="18" charset="0"/>
              </a:rPr>
              <a:t>3.- Metodología  </a:t>
            </a:r>
            <a:endParaRPr lang="es-PE" sz="3200" dirty="0">
              <a:solidFill>
                <a:schemeClr val="accent6">
                  <a:lumMod val="50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4" name="Cuadro de texto 9">
            <a:extLst>
              <a:ext uri="{FF2B5EF4-FFF2-40B4-BE49-F238E27FC236}">
                <a16:creationId xmlns:a16="http://schemas.microsoft.com/office/drawing/2014/main" id="{E45B32CB-F392-40BF-9E3E-6A7ECC65D33E}"/>
              </a:ext>
            </a:extLst>
          </p:cNvPr>
          <p:cNvSpPr txBox="1"/>
          <p:nvPr/>
        </p:nvSpPr>
        <p:spPr>
          <a:xfrm>
            <a:off x="6700238" y="12976576"/>
            <a:ext cx="4040320" cy="5118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3200" b="1" dirty="0">
                <a:solidFill>
                  <a:schemeClr val="accent6">
                    <a:lumMod val="50000"/>
                  </a:schemeClr>
                </a:solidFill>
                <a:effectLst/>
                <a:latin typeface="Arial Rounded MT Bold" panose="020F0704030504030204" pitchFamily="34" charset="0"/>
                <a:ea typeface="Calibri" panose="020F0502020204030204" pitchFamily="34" charset="0"/>
                <a:cs typeface="Times New Roman" panose="02020603050405020304" pitchFamily="18" charset="0"/>
              </a:rPr>
              <a:t>4.- Definiciones  </a:t>
            </a:r>
            <a:endParaRPr lang="es-PE" sz="3200" dirty="0">
              <a:solidFill>
                <a:schemeClr val="accent6">
                  <a:lumMod val="50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5" name="Rectángulo 74">
            <a:extLst>
              <a:ext uri="{FF2B5EF4-FFF2-40B4-BE49-F238E27FC236}">
                <a16:creationId xmlns:a16="http://schemas.microsoft.com/office/drawing/2014/main" id="{3FBA8A81-DEB0-4750-86EC-148D8B7A5EEC}"/>
              </a:ext>
            </a:extLst>
          </p:cNvPr>
          <p:cNvSpPr/>
          <p:nvPr/>
        </p:nvSpPr>
        <p:spPr>
          <a:xfrm>
            <a:off x="6779224" y="13581326"/>
            <a:ext cx="2585527" cy="96874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457200" algn="ctr">
              <a:lnSpc>
                <a:spcPct val="107000"/>
              </a:lnSpc>
              <a:spcAft>
                <a:spcPts val="800"/>
              </a:spcAft>
              <a:buFont typeface="Wingdings" panose="05000000000000000000" pitchFamily="2" charset="2"/>
              <a:buChar char="ü"/>
            </a:pPr>
            <a:r>
              <a:rPr lang="es-MX" sz="2800" dirty="0">
                <a:solidFill>
                  <a:srgbClr val="FF0066"/>
                </a:solidFill>
                <a:effectLst/>
                <a:latin typeface="Arthines" panose="02000500000000000000" pitchFamily="2" charset="0"/>
                <a:ea typeface="Calibri" panose="020F0502020204030204" pitchFamily="34" charset="0"/>
                <a:cs typeface="Times New Roman" panose="02020603050405020304" pitchFamily="18" charset="0"/>
              </a:rPr>
              <a:t>Percentiles</a:t>
            </a:r>
          </a:p>
          <a:p>
            <a:pPr algn="ctr">
              <a:lnSpc>
                <a:spcPct val="107000"/>
              </a:lnSpc>
              <a:spcAft>
                <a:spcPts val="800"/>
              </a:spcAft>
            </a:pPr>
            <a:endParaRPr lang="es-PE" sz="2800" dirty="0">
              <a:solidFill>
                <a:srgbClr val="FF0066"/>
              </a:solidFill>
              <a:effectLst/>
              <a:latin typeface="Arthines" panose="02000500000000000000" pitchFamily="2" charset="0"/>
              <a:ea typeface="Calibri" panose="020F0502020204030204" pitchFamily="34" charset="0"/>
              <a:cs typeface="Times New Roman" panose="02020603050405020304" pitchFamily="18" charset="0"/>
            </a:endParaRPr>
          </a:p>
        </p:txBody>
      </p:sp>
      <p:sp>
        <p:nvSpPr>
          <p:cNvPr id="76" name="Cuadro de texto 18">
            <a:extLst>
              <a:ext uri="{FF2B5EF4-FFF2-40B4-BE49-F238E27FC236}">
                <a16:creationId xmlns:a16="http://schemas.microsoft.com/office/drawing/2014/main" id="{1EB1DEF9-C475-4E71-AB16-4F658C314D62}"/>
              </a:ext>
            </a:extLst>
          </p:cNvPr>
          <p:cNvSpPr txBox="1"/>
          <p:nvPr/>
        </p:nvSpPr>
        <p:spPr>
          <a:xfrm>
            <a:off x="22371423" y="1537873"/>
            <a:ext cx="3914775" cy="5847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3200" b="1" dirty="0">
                <a:solidFill>
                  <a:schemeClr val="accent6">
                    <a:lumMod val="50000"/>
                  </a:schemeClr>
                </a:solidFill>
                <a:latin typeface="Berlin Sans FB Demi" panose="020E0802020502020306" pitchFamily="34" charset="0"/>
                <a:ea typeface="Calibri" panose="020F0502020204030204" pitchFamily="34" charset="0"/>
                <a:cs typeface="Times New Roman" panose="02020603050405020304" pitchFamily="18" charset="0"/>
              </a:rPr>
              <a:t>5</a:t>
            </a:r>
            <a:r>
              <a:rPr lang="es-MX" sz="3200" b="1" dirty="0">
                <a:solidFill>
                  <a:schemeClr val="accent6">
                    <a:lumMod val="50000"/>
                  </a:schemeClr>
                </a:solidFill>
                <a:effectLst/>
                <a:latin typeface="Berlin Sans FB Demi" panose="020E0802020502020306" pitchFamily="34" charset="0"/>
                <a:ea typeface="Calibri" panose="020F0502020204030204" pitchFamily="34" charset="0"/>
                <a:cs typeface="Times New Roman" panose="02020603050405020304" pitchFamily="18" charset="0"/>
              </a:rPr>
              <a:t>. Resultados</a:t>
            </a:r>
            <a:endParaRPr lang="es-PE" sz="3200" dirty="0">
              <a:solidFill>
                <a:schemeClr val="accent6">
                  <a:lumMod val="50000"/>
                </a:schemeClr>
              </a:solidFill>
              <a:effectLst/>
              <a:latin typeface="Berlin Sans FB Demi" panose="020E0802020502020306" pitchFamily="34" charset="0"/>
              <a:ea typeface="Calibri" panose="020F0502020204030204" pitchFamily="34" charset="0"/>
              <a:cs typeface="Times New Roman" panose="02020603050405020304" pitchFamily="18" charset="0"/>
            </a:endParaRPr>
          </a:p>
        </p:txBody>
      </p:sp>
      <p:sp>
        <p:nvSpPr>
          <p:cNvPr id="81" name="Rectángulo 80">
            <a:extLst>
              <a:ext uri="{FF2B5EF4-FFF2-40B4-BE49-F238E27FC236}">
                <a16:creationId xmlns:a16="http://schemas.microsoft.com/office/drawing/2014/main" id="{747960CE-A152-48F3-BEE2-47BFDA191497}"/>
              </a:ext>
            </a:extLst>
          </p:cNvPr>
          <p:cNvSpPr/>
          <p:nvPr/>
        </p:nvSpPr>
        <p:spPr>
          <a:xfrm>
            <a:off x="14354591" y="15127890"/>
            <a:ext cx="15813354" cy="75221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MX" dirty="0">
                <a:effectLst/>
                <a:latin typeface="Arial Rounded MT Bold" panose="020F0704030504030204" pitchFamily="34" charset="0"/>
                <a:ea typeface="Calibri" panose="020F0502020204030204" pitchFamily="34" charset="0"/>
                <a:cs typeface="Times New Roman" panose="02020603050405020304" pitchFamily="18" charset="0"/>
              </a:rPr>
              <a:t>Se presentan las tablas de frecuencia y </a:t>
            </a:r>
            <a:r>
              <a:rPr lang="es-MX" dirty="0">
                <a:latin typeface="Arial Rounded MT Bold" panose="020F0704030504030204" pitchFamily="34" charset="0"/>
                <a:ea typeface="Calibri" panose="020F0502020204030204" pitchFamily="34" charset="0"/>
                <a:cs typeface="Times New Roman" panose="02020603050405020304" pitchFamily="18" charset="0"/>
              </a:rPr>
              <a:t>lo</a:t>
            </a:r>
            <a:r>
              <a:rPr lang="es-MX" dirty="0">
                <a:effectLst/>
                <a:latin typeface="Arial Rounded MT Bold" panose="020F0704030504030204" pitchFamily="34" charset="0"/>
                <a:ea typeface="Calibri" panose="020F0502020204030204" pitchFamily="34" charset="0"/>
                <a:cs typeface="Times New Roman" panose="02020603050405020304" pitchFamily="18" charset="0"/>
              </a:rPr>
              <a:t>s gráficos que representan a las 4 dimensiones de la actitud científica, donde observamos que en tres de las dimensiones el nivel medio es que prevalece en comparación con la dimensión 1, donde el nivel bajo es que prevalece. </a:t>
            </a:r>
            <a:endParaRPr lang="es-PE" sz="28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85" name="Rectángulo 84">
            <a:extLst>
              <a:ext uri="{FF2B5EF4-FFF2-40B4-BE49-F238E27FC236}">
                <a16:creationId xmlns:a16="http://schemas.microsoft.com/office/drawing/2014/main" id="{ECE607FA-CCBB-40BF-8583-B20FC30F9195}"/>
              </a:ext>
            </a:extLst>
          </p:cNvPr>
          <p:cNvSpPr/>
          <p:nvPr/>
        </p:nvSpPr>
        <p:spPr>
          <a:xfrm>
            <a:off x="14677058" y="7728949"/>
            <a:ext cx="14418161" cy="97139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MX" dirty="0">
                <a:effectLst/>
                <a:latin typeface="Arial Rounded MT Bold" panose="020F0704030504030204" pitchFamily="34" charset="0"/>
                <a:ea typeface="Calibri" panose="020F0502020204030204" pitchFamily="34" charset="0"/>
                <a:cs typeface="Times New Roman" panose="02020603050405020304" pitchFamily="18" charset="0"/>
              </a:rPr>
              <a:t>Se muestran la tabla y los gráficos de la situación sociodemográfica de los estudiantes participantes de la investigación que son integrantes de la Institución Educativa José Carlos Mariátegui ubicado en el centro poblado de </a:t>
            </a:r>
            <a:r>
              <a:rPr lang="es-MX" dirty="0" err="1">
                <a:effectLst/>
                <a:latin typeface="Arial Rounded MT Bold" panose="020F0704030504030204" pitchFamily="34" charset="0"/>
                <a:ea typeface="Calibri" panose="020F0502020204030204" pitchFamily="34" charset="0"/>
                <a:cs typeface="Times New Roman" panose="02020603050405020304" pitchFamily="18" charset="0"/>
              </a:rPr>
              <a:t>Huyro</a:t>
            </a:r>
            <a:r>
              <a:rPr lang="es-MX" dirty="0">
                <a:latin typeface="Arial Rounded MT Bold" panose="020F0704030504030204" pitchFamily="34" charset="0"/>
                <a:ea typeface="Calibri" panose="020F0502020204030204" pitchFamily="34" charset="0"/>
                <a:cs typeface="Times New Roman" panose="02020603050405020304" pitchFamily="18" charset="0"/>
              </a:rPr>
              <a:t>, distrito </a:t>
            </a:r>
            <a:r>
              <a:rPr lang="es-MX" dirty="0" err="1">
                <a:latin typeface="Arial Rounded MT Bold" panose="020F0704030504030204" pitchFamily="34" charset="0"/>
                <a:ea typeface="Calibri" panose="020F0502020204030204" pitchFamily="34" charset="0"/>
                <a:cs typeface="Times New Roman" panose="02020603050405020304" pitchFamily="18" charset="0"/>
              </a:rPr>
              <a:t>Huayopata</a:t>
            </a:r>
            <a:r>
              <a:rPr lang="es-MX" dirty="0">
                <a:latin typeface="Arial Rounded MT Bold" panose="020F0704030504030204" pitchFamily="34" charset="0"/>
                <a:ea typeface="Calibri" panose="020F0502020204030204" pitchFamily="34" charset="0"/>
                <a:cs typeface="Times New Roman" panose="02020603050405020304" pitchFamily="18" charset="0"/>
              </a:rPr>
              <a:t>, provincia La Convención, región Cusco. </a:t>
            </a:r>
            <a:endParaRPr lang="es-PE" sz="28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52" name="Imagen 51">
            <a:extLst>
              <a:ext uri="{FF2B5EF4-FFF2-40B4-BE49-F238E27FC236}">
                <a16:creationId xmlns:a16="http://schemas.microsoft.com/office/drawing/2014/main" id="{CC3C4B26-A27D-4A95-8F6C-F5AB38A63B63}"/>
              </a:ext>
            </a:extLst>
          </p:cNvPr>
          <p:cNvPicPr>
            <a:picLocks noChangeAspect="1"/>
          </p:cNvPicPr>
          <p:nvPr/>
        </p:nvPicPr>
        <p:blipFill>
          <a:blip r:embed="rId4"/>
          <a:stretch>
            <a:fillRect/>
          </a:stretch>
        </p:blipFill>
        <p:spPr>
          <a:xfrm>
            <a:off x="7307517" y="1528208"/>
            <a:ext cx="6275133" cy="11434454"/>
          </a:xfrm>
          <a:prstGeom prst="rect">
            <a:avLst/>
          </a:prstGeom>
        </p:spPr>
      </p:pic>
      <p:sp>
        <p:nvSpPr>
          <p:cNvPr id="53" name="Abrir llave 52">
            <a:extLst>
              <a:ext uri="{FF2B5EF4-FFF2-40B4-BE49-F238E27FC236}">
                <a16:creationId xmlns:a16="http://schemas.microsoft.com/office/drawing/2014/main" id="{3BE2FD69-8EAB-4108-BDBE-CDDA31D2C15B}"/>
              </a:ext>
            </a:extLst>
          </p:cNvPr>
          <p:cNvSpPr/>
          <p:nvPr/>
        </p:nvSpPr>
        <p:spPr>
          <a:xfrm>
            <a:off x="6337054" y="1544878"/>
            <a:ext cx="1001959" cy="11417784"/>
          </a:xfrm>
          <a:prstGeom prst="leftBrace">
            <a:avLst>
              <a:gd name="adj1" fmla="val 8333"/>
              <a:gd name="adj2" fmla="val 39140"/>
            </a:avLst>
          </a:prstGeom>
          <a:ln w="38100">
            <a:solidFill>
              <a:schemeClr val="accent4"/>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PE">
              <a:solidFill>
                <a:srgbClr val="FFC000"/>
              </a:solidFill>
            </a:endParaRPr>
          </a:p>
        </p:txBody>
      </p:sp>
      <p:grpSp>
        <p:nvGrpSpPr>
          <p:cNvPr id="57" name="Grupo 56">
            <a:extLst>
              <a:ext uri="{FF2B5EF4-FFF2-40B4-BE49-F238E27FC236}">
                <a16:creationId xmlns:a16="http://schemas.microsoft.com/office/drawing/2014/main" id="{505481EE-0C8A-442F-B421-7BDD9CC0E2B0}"/>
              </a:ext>
            </a:extLst>
          </p:cNvPr>
          <p:cNvGrpSpPr/>
          <p:nvPr/>
        </p:nvGrpSpPr>
        <p:grpSpPr>
          <a:xfrm>
            <a:off x="7807790" y="15249364"/>
            <a:ext cx="3351720" cy="2131645"/>
            <a:chOff x="849442" y="15594270"/>
            <a:chExt cx="3621467" cy="2378267"/>
          </a:xfrm>
        </p:grpSpPr>
        <p:grpSp>
          <p:nvGrpSpPr>
            <p:cNvPr id="56" name="Grupo 55">
              <a:extLst>
                <a:ext uri="{FF2B5EF4-FFF2-40B4-BE49-F238E27FC236}">
                  <a16:creationId xmlns:a16="http://schemas.microsoft.com/office/drawing/2014/main" id="{279CEB14-2C4D-4F0C-A557-B3807CF04549}"/>
                </a:ext>
              </a:extLst>
            </p:cNvPr>
            <p:cNvGrpSpPr/>
            <p:nvPr/>
          </p:nvGrpSpPr>
          <p:grpSpPr>
            <a:xfrm>
              <a:off x="849442" y="15594270"/>
              <a:ext cx="3562554" cy="1921539"/>
              <a:chOff x="708334" y="15089664"/>
              <a:chExt cx="3562554" cy="1921539"/>
            </a:xfrm>
          </p:grpSpPr>
          <p:pic>
            <p:nvPicPr>
              <p:cNvPr id="87" name="Imagen 86">
                <a:extLst>
                  <a:ext uri="{FF2B5EF4-FFF2-40B4-BE49-F238E27FC236}">
                    <a16:creationId xmlns:a16="http://schemas.microsoft.com/office/drawing/2014/main" id="{29E7F0B5-4C3D-4FF7-9F90-B77385D3F3DC}"/>
                  </a:ext>
                </a:extLst>
              </p:cNvPr>
              <p:cNvPicPr>
                <a:picLocks noChangeAspect="1"/>
              </p:cNvPicPr>
              <p:nvPr/>
            </p:nvPicPr>
            <p:blipFill rotWithShape="1">
              <a:blip r:embed="rId5"/>
              <a:srcRect l="12987" t="8023" r="70997" b="6211"/>
              <a:stretch/>
            </p:blipFill>
            <p:spPr bwMode="auto">
              <a:xfrm>
                <a:off x="708334" y="15117499"/>
                <a:ext cx="500279" cy="1879427"/>
              </a:xfrm>
              <a:prstGeom prst="rect">
                <a:avLst/>
              </a:prstGeom>
              <a:ln>
                <a:noFill/>
              </a:ln>
              <a:extLst>
                <a:ext uri="{53640926-AAD7-44D8-BBD7-CCE9431645EC}">
                  <a14:shadowObscured xmlns:a14="http://schemas.microsoft.com/office/drawing/2010/main"/>
                </a:ext>
              </a:extLst>
            </p:spPr>
          </p:pic>
          <p:pic>
            <p:nvPicPr>
              <p:cNvPr id="88" name="Imagen 87">
                <a:extLst>
                  <a:ext uri="{FF2B5EF4-FFF2-40B4-BE49-F238E27FC236}">
                    <a16:creationId xmlns:a16="http://schemas.microsoft.com/office/drawing/2014/main" id="{768FE07D-38A7-4AE9-B45C-05579AA2571B}"/>
                  </a:ext>
                </a:extLst>
              </p:cNvPr>
              <p:cNvPicPr>
                <a:picLocks noChangeAspect="1"/>
              </p:cNvPicPr>
              <p:nvPr/>
            </p:nvPicPr>
            <p:blipFill rotWithShape="1">
              <a:blip r:embed="rId5"/>
              <a:srcRect l="12987" t="8023" r="70997" b="6211"/>
              <a:stretch/>
            </p:blipFill>
            <p:spPr bwMode="auto">
              <a:xfrm>
                <a:off x="1158014" y="15131776"/>
                <a:ext cx="500279" cy="1879427"/>
              </a:xfrm>
              <a:prstGeom prst="rect">
                <a:avLst/>
              </a:prstGeom>
              <a:ln>
                <a:noFill/>
              </a:ln>
              <a:extLst>
                <a:ext uri="{53640926-AAD7-44D8-BBD7-CCE9431645EC}">
                  <a14:shadowObscured xmlns:a14="http://schemas.microsoft.com/office/drawing/2010/main"/>
                </a:ext>
              </a:extLst>
            </p:spPr>
          </p:pic>
          <p:pic>
            <p:nvPicPr>
              <p:cNvPr id="100" name="Imagen 99">
                <a:extLst>
                  <a:ext uri="{FF2B5EF4-FFF2-40B4-BE49-F238E27FC236}">
                    <a16:creationId xmlns:a16="http://schemas.microsoft.com/office/drawing/2014/main" id="{D40B63BF-CF50-400C-94AF-6055ABCFA04B}"/>
                  </a:ext>
                </a:extLst>
              </p:cNvPr>
              <p:cNvPicPr>
                <a:picLocks noChangeAspect="1"/>
              </p:cNvPicPr>
              <p:nvPr/>
            </p:nvPicPr>
            <p:blipFill rotWithShape="1">
              <a:blip r:embed="rId5"/>
              <a:srcRect l="12987" t="8023" r="70997" b="6211"/>
              <a:stretch/>
            </p:blipFill>
            <p:spPr bwMode="auto">
              <a:xfrm>
                <a:off x="1602314" y="15110670"/>
                <a:ext cx="500279" cy="1879427"/>
              </a:xfrm>
              <a:prstGeom prst="rect">
                <a:avLst/>
              </a:prstGeom>
              <a:ln>
                <a:noFill/>
              </a:ln>
              <a:extLst>
                <a:ext uri="{53640926-AAD7-44D8-BBD7-CCE9431645EC}">
                  <a14:shadowObscured xmlns:a14="http://schemas.microsoft.com/office/drawing/2010/main"/>
                </a:ext>
              </a:extLst>
            </p:spPr>
          </p:pic>
          <p:pic>
            <p:nvPicPr>
              <p:cNvPr id="101" name="Imagen 100">
                <a:extLst>
                  <a:ext uri="{FF2B5EF4-FFF2-40B4-BE49-F238E27FC236}">
                    <a16:creationId xmlns:a16="http://schemas.microsoft.com/office/drawing/2014/main" id="{EFE7EEB7-DD2E-47F9-B5C6-D74DBB62B557}"/>
                  </a:ext>
                </a:extLst>
              </p:cNvPr>
              <p:cNvPicPr>
                <a:picLocks noChangeAspect="1"/>
              </p:cNvPicPr>
              <p:nvPr/>
            </p:nvPicPr>
            <p:blipFill rotWithShape="1">
              <a:blip r:embed="rId5"/>
              <a:srcRect l="12987" t="8023" r="70997" b="6211"/>
              <a:stretch/>
            </p:blipFill>
            <p:spPr bwMode="auto">
              <a:xfrm>
                <a:off x="2051994" y="15089664"/>
                <a:ext cx="500279" cy="1879427"/>
              </a:xfrm>
              <a:prstGeom prst="rect">
                <a:avLst/>
              </a:prstGeom>
              <a:ln>
                <a:noFill/>
              </a:ln>
              <a:extLst>
                <a:ext uri="{53640926-AAD7-44D8-BBD7-CCE9431645EC}">
                  <a14:shadowObscured xmlns:a14="http://schemas.microsoft.com/office/drawing/2010/main"/>
                </a:ext>
              </a:extLst>
            </p:spPr>
          </p:pic>
          <p:sp>
            <p:nvSpPr>
              <p:cNvPr id="54" name="CuadroTexto 53">
                <a:extLst>
                  <a:ext uri="{FF2B5EF4-FFF2-40B4-BE49-F238E27FC236}">
                    <a16:creationId xmlns:a16="http://schemas.microsoft.com/office/drawing/2014/main" id="{4E3C6EE9-E037-4B27-B7B2-8A5D51047FF8}"/>
                  </a:ext>
                </a:extLst>
              </p:cNvPr>
              <p:cNvSpPr txBox="1"/>
              <p:nvPr/>
            </p:nvSpPr>
            <p:spPr>
              <a:xfrm>
                <a:off x="2324706" y="16456374"/>
                <a:ext cx="1321930" cy="523220"/>
              </a:xfrm>
              <a:prstGeom prst="rect">
                <a:avLst/>
              </a:prstGeom>
              <a:noFill/>
            </p:spPr>
            <p:txBody>
              <a:bodyPr wrap="square" rtlCol="0">
                <a:spAutoFit/>
              </a:bodyPr>
              <a:lstStyle/>
              <a:p>
                <a:pPr algn="ctr"/>
                <a:r>
                  <a:rPr lang="es-MX" sz="2800" b="1" dirty="0"/>
                  <a:t>…………</a:t>
                </a:r>
                <a:endParaRPr lang="es-PE" sz="2800" b="1" dirty="0"/>
              </a:p>
            </p:txBody>
          </p:sp>
          <p:pic>
            <p:nvPicPr>
              <p:cNvPr id="103" name="Imagen 102">
                <a:extLst>
                  <a:ext uri="{FF2B5EF4-FFF2-40B4-BE49-F238E27FC236}">
                    <a16:creationId xmlns:a16="http://schemas.microsoft.com/office/drawing/2014/main" id="{85C3C69D-5BFA-4953-99CF-3CBA41DE5959}"/>
                  </a:ext>
                </a:extLst>
              </p:cNvPr>
              <p:cNvPicPr>
                <a:picLocks noChangeAspect="1"/>
              </p:cNvPicPr>
              <p:nvPr/>
            </p:nvPicPr>
            <p:blipFill rotWithShape="1">
              <a:blip r:embed="rId5"/>
              <a:srcRect l="12987" t="8023" r="70997" b="6211"/>
              <a:stretch/>
            </p:blipFill>
            <p:spPr bwMode="auto">
              <a:xfrm>
                <a:off x="3310811" y="15131776"/>
                <a:ext cx="500279" cy="1879427"/>
              </a:xfrm>
              <a:prstGeom prst="rect">
                <a:avLst/>
              </a:prstGeom>
              <a:ln>
                <a:noFill/>
              </a:ln>
              <a:extLst>
                <a:ext uri="{53640926-AAD7-44D8-BBD7-CCE9431645EC}">
                  <a14:shadowObscured xmlns:a14="http://schemas.microsoft.com/office/drawing/2010/main"/>
                </a:ext>
              </a:extLst>
            </p:spPr>
          </p:pic>
          <p:pic>
            <p:nvPicPr>
              <p:cNvPr id="104" name="Imagen 103">
                <a:extLst>
                  <a:ext uri="{FF2B5EF4-FFF2-40B4-BE49-F238E27FC236}">
                    <a16:creationId xmlns:a16="http://schemas.microsoft.com/office/drawing/2014/main" id="{7F4312A4-E5F0-4E43-9694-A36B829048CA}"/>
                  </a:ext>
                </a:extLst>
              </p:cNvPr>
              <p:cNvPicPr>
                <a:picLocks noChangeAspect="1"/>
              </p:cNvPicPr>
              <p:nvPr/>
            </p:nvPicPr>
            <p:blipFill rotWithShape="1">
              <a:blip r:embed="rId5"/>
              <a:srcRect l="12987" t="8023" r="70997" b="6211"/>
              <a:stretch/>
            </p:blipFill>
            <p:spPr bwMode="auto">
              <a:xfrm>
                <a:off x="3770609" y="15131776"/>
                <a:ext cx="500279" cy="1879427"/>
              </a:xfrm>
              <a:prstGeom prst="rect">
                <a:avLst/>
              </a:prstGeom>
              <a:ln>
                <a:noFill/>
              </a:ln>
              <a:extLst>
                <a:ext uri="{53640926-AAD7-44D8-BBD7-CCE9431645EC}">
                  <a14:shadowObscured xmlns:a14="http://schemas.microsoft.com/office/drawing/2010/main"/>
                </a:ext>
              </a:extLst>
            </p:spPr>
          </p:pic>
        </p:grpSp>
        <p:sp>
          <p:nvSpPr>
            <p:cNvPr id="55" name="CuadroTexto 54">
              <a:extLst>
                <a:ext uri="{FF2B5EF4-FFF2-40B4-BE49-F238E27FC236}">
                  <a16:creationId xmlns:a16="http://schemas.microsoft.com/office/drawing/2014/main" id="{158EA570-4C62-4031-81D3-55DBE4B4C3DA}"/>
                </a:ext>
              </a:extLst>
            </p:cNvPr>
            <p:cNvSpPr txBox="1"/>
            <p:nvPr/>
          </p:nvSpPr>
          <p:spPr>
            <a:xfrm>
              <a:off x="1183721" y="17560475"/>
              <a:ext cx="3287188" cy="412062"/>
            </a:xfrm>
            <a:prstGeom prst="rect">
              <a:avLst/>
            </a:prstGeom>
            <a:noFill/>
          </p:spPr>
          <p:txBody>
            <a:bodyPr wrap="square" rtlCol="0">
              <a:spAutoFit/>
            </a:bodyPr>
            <a:lstStyle/>
            <a:p>
              <a:r>
                <a:rPr lang="es-MX" b="1" dirty="0"/>
                <a:t>      P</a:t>
              </a:r>
              <a:r>
                <a:rPr lang="es-MX" sz="1200" b="1" dirty="0"/>
                <a:t>33</a:t>
              </a:r>
              <a:r>
                <a:rPr lang="es-MX" b="1" dirty="0"/>
                <a:t>		           P</a:t>
              </a:r>
              <a:r>
                <a:rPr lang="es-MX" sz="1200" b="1" dirty="0"/>
                <a:t>66</a:t>
              </a:r>
              <a:endParaRPr lang="es-PE" b="1" dirty="0"/>
            </a:p>
          </p:txBody>
        </p:sp>
      </p:grpSp>
      <p:sp>
        <p:nvSpPr>
          <p:cNvPr id="109" name="Rectángulo 108">
            <a:extLst>
              <a:ext uri="{FF2B5EF4-FFF2-40B4-BE49-F238E27FC236}">
                <a16:creationId xmlns:a16="http://schemas.microsoft.com/office/drawing/2014/main" id="{BDF99667-A120-4198-9668-C0E46B0EC1EF}"/>
              </a:ext>
            </a:extLst>
          </p:cNvPr>
          <p:cNvSpPr/>
          <p:nvPr/>
        </p:nvSpPr>
        <p:spPr>
          <a:xfrm>
            <a:off x="826489" y="17004840"/>
            <a:ext cx="5251527" cy="33409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MX" sz="2000" dirty="0">
                <a:effectLst/>
                <a:latin typeface="Arial Rounded MT Bold" panose="020F0704030504030204" pitchFamily="34" charset="0"/>
                <a:ea typeface="Calibri" panose="020F0502020204030204" pitchFamily="34" charset="0"/>
                <a:cs typeface="Times New Roman" panose="02020603050405020304" pitchFamily="18" charset="0"/>
              </a:rPr>
              <a:t>Primero se identificó y aplicó el instrumento (cuestionario), a una muestra de 80 estudiantes de 5 aulas del colegio utilizando una muestra por conveniencia. Luego se aprendió a obtener las dimensiones mediante la baremación por percentiles </a:t>
            </a:r>
            <a:r>
              <a:rPr lang="es-MX" sz="2000" b="1" dirty="0">
                <a:effectLst/>
                <a:latin typeface="Arial Rounded MT Bold" panose="020F0704030504030204" pitchFamily="34" charset="0"/>
                <a:ea typeface="Calibri" panose="020F0502020204030204" pitchFamily="34" charset="0"/>
                <a:cs typeface="Times New Roman" panose="02020603050405020304" pitchFamily="18" charset="0"/>
              </a:rPr>
              <a:t>(P</a:t>
            </a:r>
            <a:r>
              <a:rPr lang="es-MX" sz="2000" b="1" baseline="-25000" dirty="0">
                <a:effectLst/>
                <a:latin typeface="Arial Rounded MT Bold" panose="020F0704030504030204" pitchFamily="34" charset="0"/>
                <a:ea typeface="Calibri" panose="020F0502020204030204" pitchFamily="34" charset="0"/>
                <a:cs typeface="Times New Roman" panose="02020603050405020304" pitchFamily="18" charset="0"/>
              </a:rPr>
              <a:t>33 </a:t>
            </a:r>
            <a:r>
              <a:rPr lang="es-MX" sz="2000" b="1" dirty="0">
                <a:effectLst/>
                <a:latin typeface="Arial Rounded MT Bold" panose="020F0704030504030204" pitchFamily="34" charset="0"/>
                <a:ea typeface="Calibri" panose="020F0502020204030204" pitchFamily="34" charset="0"/>
                <a:cs typeface="Times New Roman" panose="02020603050405020304" pitchFamily="18" charset="0"/>
              </a:rPr>
              <a:t>y P</a:t>
            </a:r>
            <a:r>
              <a:rPr lang="es-MX" sz="2000" b="1" baseline="-25000" dirty="0">
                <a:effectLst/>
                <a:latin typeface="Arial Rounded MT Bold" panose="020F0704030504030204" pitchFamily="34" charset="0"/>
                <a:ea typeface="Calibri" panose="020F0502020204030204" pitchFamily="34" charset="0"/>
                <a:cs typeface="Times New Roman" panose="02020603050405020304" pitchFamily="18" charset="0"/>
              </a:rPr>
              <a:t>66</a:t>
            </a:r>
            <a:r>
              <a:rPr lang="es-MX" sz="2000" b="1" dirty="0">
                <a:effectLst/>
                <a:latin typeface="Arial Rounded MT Bold" panose="020F0704030504030204" pitchFamily="34" charset="0"/>
                <a:ea typeface="Calibri" panose="020F0502020204030204" pitchFamily="34" charset="0"/>
                <a:cs typeface="Times New Roman" panose="02020603050405020304" pitchFamily="18" charset="0"/>
              </a:rPr>
              <a:t>)</a:t>
            </a:r>
            <a:r>
              <a:rPr lang="es-MX" sz="2000" dirty="0">
                <a:effectLst/>
                <a:latin typeface="Arial Rounded MT Bold" panose="020F0704030504030204" pitchFamily="34" charset="0"/>
                <a:ea typeface="Calibri" panose="020F0502020204030204" pitchFamily="34" charset="0"/>
                <a:cs typeface="Times New Roman" panose="02020603050405020304" pitchFamily="18" charset="0"/>
              </a:rPr>
              <a:t> utilizando el programa </a:t>
            </a:r>
            <a:r>
              <a:rPr lang="es-MX" sz="2000" b="1" dirty="0">
                <a:effectLst/>
                <a:latin typeface="Arial Rounded MT Bold" panose="020F0704030504030204" pitchFamily="34" charset="0"/>
                <a:ea typeface="Calibri" panose="020F0502020204030204" pitchFamily="34" charset="0"/>
                <a:cs typeface="Times New Roman" panose="02020603050405020304" pitchFamily="18" charset="0"/>
              </a:rPr>
              <a:t>SPSS. </a:t>
            </a:r>
          </a:p>
        </p:txBody>
      </p:sp>
      <p:pic>
        <p:nvPicPr>
          <p:cNvPr id="59" name="Imagen 58">
            <a:extLst>
              <a:ext uri="{FF2B5EF4-FFF2-40B4-BE49-F238E27FC236}">
                <a16:creationId xmlns:a16="http://schemas.microsoft.com/office/drawing/2014/main" id="{DD84CB1E-A987-49BE-8660-782BADB720DB}"/>
              </a:ext>
            </a:extLst>
          </p:cNvPr>
          <p:cNvPicPr>
            <a:picLocks noChangeAspect="1"/>
          </p:cNvPicPr>
          <p:nvPr/>
        </p:nvPicPr>
        <p:blipFill>
          <a:blip r:embed="rId6"/>
          <a:stretch>
            <a:fillRect/>
          </a:stretch>
        </p:blipFill>
        <p:spPr>
          <a:xfrm>
            <a:off x="1106039" y="14499106"/>
            <a:ext cx="4971977" cy="2339272"/>
          </a:xfrm>
          <a:prstGeom prst="rect">
            <a:avLst/>
          </a:prstGeom>
        </p:spPr>
      </p:pic>
      <p:sp>
        <p:nvSpPr>
          <p:cNvPr id="60" name="CuadroTexto 59">
            <a:extLst>
              <a:ext uri="{FF2B5EF4-FFF2-40B4-BE49-F238E27FC236}">
                <a16:creationId xmlns:a16="http://schemas.microsoft.com/office/drawing/2014/main" id="{1AA602AC-B571-4899-AA09-711143B35F19}"/>
              </a:ext>
            </a:extLst>
          </p:cNvPr>
          <p:cNvSpPr txBox="1"/>
          <p:nvPr/>
        </p:nvSpPr>
        <p:spPr>
          <a:xfrm>
            <a:off x="6637375" y="17840477"/>
            <a:ext cx="4346460" cy="337810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s-MX" sz="1600" b="1" dirty="0"/>
              <a:t>Dimensión 1 </a:t>
            </a:r>
            <a:r>
              <a:rPr lang="es-MX" sz="1600" b="1" i="1" dirty="0"/>
              <a:t>(Importancia de la ciencia para el estudiante</a:t>
            </a:r>
            <a:r>
              <a:rPr lang="es-MX" sz="1600" b="1" dirty="0"/>
              <a:t>):  </a:t>
            </a:r>
            <a:r>
              <a:rPr lang="es-MX" sz="1600" dirty="0"/>
              <a:t>P5; P6; P9; P13; P18</a:t>
            </a:r>
          </a:p>
          <a:p>
            <a:pPr marL="285750" indent="-285750" algn="just">
              <a:lnSpc>
                <a:spcPct val="150000"/>
              </a:lnSpc>
              <a:buFont typeface="Wingdings" panose="05000000000000000000" pitchFamily="2" charset="2"/>
              <a:buChar char="q"/>
            </a:pPr>
            <a:r>
              <a:rPr lang="es-MX" sz="1600" b="1" dirty="0"/>
              <a:t>Dimensión 2 </a:t>
            </a:r>
            <a:r>
              <a:rPr lang="es-MX" sz="1600" b="1" i="1" dirty="0"/>
              <a:t>(Autoeficacia):  </a:t>
            </a:r>
            <a:r>
              <a:rPr lang="es-MX" sz="1600" dirty="0"/>
              <a:t>P4; P10; P14; P15; P19</a:t>
            </a:r>
            <a:endParaRPr lang="es-MX" sz="1600" i="1" dirty="0"/>
          </a:p>
          <a:p>
            <a:pPr marL="285750" indent="-285750" algn="just">
              <a:lnSpc>
                <a:spcPct val="150000"/>
              </a:lnSpc>
              <a:buFont typeface="Wingdings" panose="05000000000000000000" pitchFamily="2" charset="2"/>
              <a:buChar char="q"/>
            </a:pPr>
            <a:r>
              <a:rPr lang="es-MX" sz="1600" b="1" dirty="0"/>
              <a:t>Dimensión 3 </a:t>
            </a:r>
            <a:r>
              <a:rPr lang="es-MX" sz="1600" b="1" i="1" dirty="0"/>
              <a:t>(Interés y disfrute): </a:t>
            </a:r>
            <a:r>
              <a:rPr lang="es-MX" sz="1600" dirty="0"/>
              <a:t>P1; P7; P8; P11; P17</a:t>
            </a:r>
          </a:p>
          <a:p>
            <a:pPr marL="285750" indent="-285750" algn="just">
              <a:lnSpc>
                <a:spcPct val="150000"/>
              </a:lnSpc>
              <a:buFont typeface="Wingdings" panose="05000000000000000000" pitchFamily="2" charset="2"/>
              <a:buChar char="q"/>
            </a:pPr>
            <a:r>
              <a:rPr lang="es-MX" sz="1600" b="1" dirty="0"/>
              <a:t>Dimensión 4 </a:t>
            </a:r>
            <a:r>
              <a:rPr lang="es-MX" sz="1600" b="1" i="1" dirty="0"/>
              <a:t>(Conexión de la ciencia con la vida diaria del estudiante): </a:t>
            </a:r>
            <a:r>
              <a:rPr lang="es-MX" sz="1600" dirty="0"/>
              <a:t>P2; P3; P12; P16; P20</a:t>
            </a:r>
          </a:p>
        </p:txBody>
      </p:sp>
      <p:sp>
        <p:nvSpPr>
          <p:cNvPr id="61" name="CuadroTexto 60">
            <a:extLst>
              <a:ext uri="{FF2B5EF4-FFF2-40B4-BE49-F238E27FC236}">
                <a16:creationId xmlns:a16="http://schemas.microsoft.com/office/drawing/2014/main" id="{6913D079-AC01-4DD6-9A88-2349D57B135C}"/>
              </a:ext>
            </a:extLst>
          </p:cNvPr>
          <p:cNvSpPr txBox="1"/>
          <p:nvPr/>
        </p:nvSpPr>
        <p:spPr>
          <a:xfrm>
            <a:off x="1099117" y="14008390"/>
            <a:ext cx="3997180" cy="369332"/>
          </a:xfrm>
          <a:prstGeom prst="rect">
            <a:avLst/>
          </a:prstGeom>
          <a:noFill/>
        </p:spPr>
        <p:txBody>
          <a:bodyPr wrap="square" rtlCol="0">
            <a:spAutoFit/>
          </a:bodyPr>
          <a:lstStyle/>
          <a:p>
            <a:r>
              <a:rPr lang="es-MX" b="1" dirty="0">
                <a:solidFill>
                  <a:schemeClr val="accent2">
                    <a:lumMod val="75000"/>
                  </a:schemeClr>
                </a:solidFill>
                <a:latin typeface="Arial Rounded MT Bold" panose="020F0704030504030204" pitchFamily="34" charset="0"/>
              </a:rPr>
              <a:t>Muestra </a:t>
            </a:r>
            <a:endParaRPr lang="es-PE" b="1" dirty="0">
              <a:solidFill>
                <a:schemeClr val="accent2">
                  <a:lumMod val="75000"/>
                </a:schemeClr>
              </a:solidFill>
              <a:latin typeface="Arial Rounded MT Bold" panose="020F0704030504030204" pitchFamily="34" charset="0"/>
            </a:endParaRPr>
          </a:p>
        </p:txBody>
      </p:sp>
      <p:sp>
        <p:nvSpPr>
          <p:cNvPr id="115" name="CuadroTexto 114">
            <a:extLst>
              <a:ext uri="{FF2B5EF4-FFF2-40B4-BE49-F238E27FC236}">
                <a16:creationId xmlns:a16="http://schemas.microsoft.com/office/drawing/2014/main" id="{2A14CAB0-525D-4CCA-8EDA-D28129D5FC65}"/>
              </a:ext>
            </a:extLst>
          </p:cNvPr>
          <p:cNvSpPr txBox="1"/>
          <p:nvPr/>
        </p:nvSpPr>
        <p:spPr>
          <a:xfrm>
            <a:off x="1099117" y="12984792"/>
            <a:ext cx="3997180" cy="369332"/>
          </a:xfrm>
          <a:prstGeom prst="rect">
            <a:avLst/>
          </a:prstGeom>
          <a:noFill/>
        </p:spPr>
        <p:txBody>
          <a:bodyPr wrap="square" rtlCol="0">
            <a:spAutoFit/>
          </a:bodyPr>
          <a:lstStyle/>
          <a:p>
            <a:r>
              <a:rPr lang="es-MX" b="1" dirty="0">
                <a:solidFill>
                  <a:schemeClr val="accent2">
                    <a:lumMod val="75000"/>
                  </a:schemeClr>
                </a:solidFill>
                <a:latin typeface="Arial Rounded MT Bold" panose="020F0704030504030204" pitchFamily="34" charset="0"/>
              </a:rPr>
              <a:t>Población  </a:t>
            </a:r>
            <a:endParaRPr lang="es-PE" b="1" dirty="0">
              <a:solidFill>
                <a:schemeClr val="accent2">
                  <a:lumMod val="75000"/>
                </a:schemeClr>
              </a:solidFill>
              <a:latin typeface="Arial Rounded MT Bold" panose="020F0704030504030204" pitchFamily="34" charset="0"/>
            </a:endParaRPr>
          </a:p>
        </p:txBody>
      </p:sp>
      <p:sp>
        <p:nvSpPr>
          <p:cNvPr id="62" name="CuadroTexto 61">
            <a:extLst>
              <a:ext uri="{FF2B5EF4-FFF2-40B4-BE49-F238E27FC236}">
                <a16:creationId xmlns:a16="http://schemas.microsoft.com/office/drawing/2014/main" id="{29DBF2EA-F504-446D-B08C-45977E984852}"/>
              </a:ext>
            </a:extLst>
          </p:cNvPr>
          <p:cNvSpPr txBox="1"/>
          <p:nvPr/>
        </p:nvSpPr>
        <p:spPr>
          <a:xfrm>
            <a:off x="1089570" y="13309113"/>
            <a:ext cx="4797784" cy="707886"/>
          </a:xfrm>
          <a:prstGeom prst="rect">
            <a:avLst/>
          </a:prstGeom>
          <a:noFill/>
        </p:spPr>
        <p:txBody>
          <a:bodyPr wrap="square" rtlCol="0">
            <a:spAutoFit/>
          </a:bodyPr>
          <a:lstStyle/>
          <a:p>
            <a:r>
              <a:rPr lang="es-MX" sz="2000" dirty="0">
                <a:latin typeface="Arial Rounded MT Bold" panose="020F0704030504030204" pitchFamily="34" charset="0"/>
              </a:rPr>
              <a:t>Forman los159 estudiantes de la Institución Educativa</a:t>
            </a:r>
            <a:endParaRPr lang="es-PE" sz="2000" dirty="0">
              <a:latin typeface="Arial Rounded MT Bold" panose="020F0704030504030204" pitchFamily="34" charset="0"/>
            </a:endParaRPr>
          </a:p>
        </p:txBody>
      </p:sp>
      <p:sp>
        <p:nvSpPr>
          <p:cNvPr id="117" name="CuadroTexto 116">
            <a:extLst>
              <a:ext uri="{FF2B5EF4-FFF2-40B4-BE49-F238E27FC236}">
                <a16:creationId xmlns:a16="http://schemas.microsoft.com/office/drawing/2014/main" id="{E0780179-0B06-4C94-9D49-4B92FB4F5F36}"/>
              </a:ext>
            </a:extLst>
          </p:cNvPr>
          <p:cNvSpPr txBox="1"/>
          <p:nvPr/>
        </p:nvSpPr>
        <p:spPr>
          <a:xfrm>
            <a:off x="1106039" y="11171295"/>
            <a:ext cx="3997180" cy="369332"/>
          </a:xfrm>
          <a:prstGeom prst="rect">
            <a:avLst/>
          </a:prstGeom>
          <a:noFill/>
        </p:spPr>
        <p:txBody>
          <a:bodyPr wrap="square" rtlCol="0">
            <a:spAutoFit/>
          </a:bodyPr>
          <a:lstStyle/>
          <a:p>
            <a:r>
              <a:rPr lang="es-MX" b="1" dirty="0">
                <a:solidFill>
                  <a:schemeClr val="accent2">
                    <a:lumMod val="75000"/>
                  </a:schemeClr>
                </a:solidFill>
                <a:latin typeface="Arial Rounded MT Bold" panose="020F0704030504030204" pitchFamily="34" charset="0"/>
              </a:rPr>
              <a:t>Técnica  </a:t>
            </a:r>
            <a:endParaRPr lang="es-PE" b="1" dirty="0">
              <a:solidFill>
                <a:schemeClr val="accent2">
                  <a:lumMod val="75000"/>
                </a:schemeClr>
              </a:solidFill>
              <a:latin typeface="Arial Rounded MT Bold" panose="020F0704030504030204" pitchFamily="34" charset="0"/>
            </a:endParaRPr>
          </a:p>
        </p:txBody>
      </p:sp>
      <p:sp>
        <p:nvSpPr>
          <p:cNvPr id="118" name="CuadroTexto 117">
            <a:extLst>
              <a:ext uri="{FF2B5EF4-FFF2-40B4-BE49-F238E27FC236}">
                <a16:creationId xmlns:a16="http://schemas.microsoft.com/office/drawing/2014/main" id="{01CE4F1E-1AD2-4F45-9A05-AC408BFB11FB}"/>
              </a:ext>
            </a:extLst>
          </p:cNvPr>
          <p:cNvSpPr txBox="1"/>
          <p:nvPr/>
        </p:nvSpPr>
        <p:spPr>
          <a:xfrm>
            <a:off x="1106039" y="12127464"/>
            <a:ext cx="3997180" cy="369332"/>
          </a:xfrm>
          <a:prstGeom prst="rect">
            <a:avLst/>
          </a:prstGeom>
          <a:noFill/>
        </p:spPr>
        <p:txBody>
          <a:bodyPr wrap="square" rtlCol="0">
            <a:spAutoFit/>
          </a:bodyPr>
          <a:lstStyle/>
          <a:p>
            <a:r>
              <a:rPr lang="es-MX" b="1" dirty="0">
                <a:solidFill>
                  <a:schemeClr val="accent2">
                    <a:lumMod val="75000"/>
                  </a:schemeClr>
                </a:solidFill>
                <a:latin typeface="Arial Rounded MT Bold" panose="020F0704030504030204" pitchFamily="34" charset="0"/>
              </a:rPr>
              <a:t>Instrumento </a:t>
            </a:r>
            <a:endParaRPr lang="es-PE" b="1" dirty="0">
              <a:solidFill>
                <a:schemeClr val="accent2">
                  <a:lumMod val="75000"/>
                </a:schemeClr>
              </a:solidFill>
              <a:latin typeface="Arial Rounded MT Bold" panose="020F0704030504030204" pitchFamily="34" charset="0"/>
            </a:endParaRPr>
          </a:p>
        </p:txBody>
      </p:sp>
      <p:sp>
        <p:nvSpPr>
          <p:cNvPr id="63" name="CuadroTexto 62">
            <a:extLst>
              <a:ext uri="{FF2B5EF4-FFF2-40B4-BE49-F238E27FC236}">
                <a16:creationId xmlns:a16="http://schemas.microsoft.com/office/drawing/2014/main" id="{CB2F0135-4FB7-4FEC-A7E8-81674D94CA82}"/>
              </a:ext>
            </a:extLst>
          </p:cNvPr>
          <p:cNvSpPr txBox="1"/>
          <p:nvPr/>
        </p:nvSpPr>
        <p:spPr>
          <a:xfrm>
            <a:off x="1118219" y="11618414"/>
            <a:ext cx="3910227" cy="400110"/>
          </a:xfrm>
          <a:prstGeom prst="rect">
            <a:avLst/>
          </a:prstGeom>
          <a:noFill/>
        </p:spPr>
        <p:txBody>
          <a:bodyPr wrap="square" rtlCol="0">
            <a:spAutoFit/>
          </a:bodyPr>
          <a:lstStyle/>
          <a:p>
            <a:r>
              <a:rPr lang="es-MX" sz="2000" dirty="0">
                <a:latin typeface="Arial Rounded MT Bold" panose="020F0704030504030204" pitchFamily="34" charset="0"/>
              </a:rPr>
              <a:t>La encuesta </a:t>
            </a:r>
            <a:endParaRPr lang="es-PE" sz="2000" dirty="0">
              <a:latin typeface="Arial Rounded MT Bold" panose="020F0704030504030204" pitchFamily="34" charset="0"/>
            </a:endParaRPr>
          </a:p>
        </p:txBody>
      </p:sp>
      <p:sp>
        <p:nvSpPr>
          <p:cNvPr id="120" name="CuadroTexto 119">
            <a:extLst>
              <a:ext uri="{FF2B5EF4-FFF2-40B4-BE49-F238E27FC236}">
                <a16:creationId xmlns:a16="http://schemas.microsoft.com/office/drawing/2014/main" id="{8ED5811E-51C8-4BD4-9A09-8E4A67FA40BC}"/>
              </a:ext>
            </a:extLst>
          </p:cNvPr>
          <p:cNvSpPr txBox="1"/>
          <p:nvPr/>
        </p:nvSpPr>
        <p:spPr>
          <a:xfrm>
            <a:off x="1099117" y="12535560"/>
            <a:ext cx="3910227" cy="400110"/>
          </a:xfrm>
          <a:prstGeom prst="rect">
            <a:avLst/>
          </a:prstGeom>
          <a:noFill/>
        </p:spPr>
        <p:txBody>
          <a:bodyPr wrap="square" rtlCol="0">
            <a:spAutoFit/>
          </a:bodyPr>
          <a:lstStyle/>
          <a:p>
            <a:r>
              <a:rPr lang="es-MX" sz="2000" dirty="0">
                <a:latin typeface="Arial Rounded MT Bold" panose="020F0704030504030204" pitchFamily="34" charset="0"/>
              </a:rPr>
              <a:t>Cuestionario</a:t>
            </a:r>
            <a:endParaRPr lang="es-PE" sz="2000" dirty="0">
              <a:latin typeface="Arial Rounded MT Bold" panose="020F0704030504030204" pitchFamily="34" charset="0"/>
            </a:endParaRPr>
          </a:p>
        </p:txBody>
      </p:sp>
      <p:sp>
        <p:nvSpPr>
          <p:cNvPr id="122" name="Rectángulo 121">
            <a:extLst>
              <a:ext uri="{FF2B5EF4-FFF2-40B4-BE49-F238E27FC236}">
                <a16:creationId xmlns:a16="http://schemas.microsoft.com/office/drawing/2014/main" id="{6B7115D6-B846-4E14-BB82-291047171B88}"/>
              </a:ext>
            </a:extLst>
          </p:cNvPr>
          <p:cNvSpPr/>
          <p:nvPr/>
        </p:nvSpPr>
        <p:spPr>
          <a:xfrm>
            <a:off x="7021227" y="17634492"/>
            <a:ext cx="3899212" cy="7559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457200">
              <a:lnSpc>
                <a:spcPct val="107000"/>
              </a:lnSpc>
              <a:spcAft>
                <a:spcPts val="800"/>
              </a:spcAft>
              <a:buFont typeface="Wingdings" panose="05000000000000000000" pitchFamily="2" charset="2"/>
              <a:buChar char="ü"/>
            </a:pPr>
            <a:r>
              <a:rPr lang="es-MX" sz="2800" dirty="0">
                <a:solidFill>
                  <a:srgbClr val="FF0066"/>
                </a:solidFill>
                <a:latin typeface="Arthines" panose="02000500000000000000" pitchFamily="2" charset="0"/>
                <a:ea typeface="Calibri" panose="020F0502020204030204" pitchFamily="34" charset="0"/>
                <a:cs typeface="Times New Roman" panose="02020603050405020304" pitchFamily="18" charset="0"/>
              </a:rPr>
              <a:t>D</a:t>
            </a:r>
            <a:r>
              <a:rPr lang="es-MX" sz="2800" dirty="0">
                <a:solidFill>
                  <a:srgbClr val="FF0066"/>
                </a:solidFill>
                <a:effectLst/>
                <a:latin typeface="Arthines" panose="02000500000000000000" pitchFamily="2" charset="0"/>
                <a:ea typeface="Calibri" panose="020F0502020204030204" pitchFamily="34" charset="0"/>
                <a:cs typeface="Times New Roman" panose="02020603050405020304" pitchFamily="18" charset="0"/>
              </a:rPr>
              <a:t>imensiones</a:t>
            </a:r>
          </a:p>
          <a:p>
            <a:pPr algn="ctr">
              <a:lnSpc>
                <a:spcPct val="107000"/>
              </a:lnSpc>
              <a:spcAft>
                <a:spcPts val="800"/>
              </a:spcAft>
            </a:pPr>
            <a:endParaRPr lang="es-PE" sz="2800" dirty="0">
              <a:solidFill>
                <a:srgbClr val="FF0066"/>
              </a:solidFill>
              <a:effectLst/>
              <a:latin typeface="Arthines" panose="02000500000000000000" pitchFamily="2" charset="0"/>
              <a:ea typeface="Calibri" panose="020F0502020204030204" pitchFamily="34" charset="0"/>
              <a:cs typeface="Times New Roman" panose="02020603050405020304" pitchFamily="18" charset="0"/>
            </a:endParaRPr>
          </a:p>
        </p:txBody>
      </p:sp>
      <p:grpSp>
        <p:nvGrpSpPr>
          <p:cNvPr id="95" name="Grupo 94">
            <a:extLst>
              <a:ext uri="{FF2B5EF4-FFF2-40B4-BE49-F238E27FC236}">
                <a16:creationId xmlns:a16="http://schemas.microsoft.com/office/drawing/2014/main" id="{47AC3D7E-CD93-4429-B03C-571AEC019C0C}"/>
              </a:ext>
            </a:extLst>
          </p:cNvPr>
          <p:cNvGrpSpPr/>
          <p:nvPr/>
        </p:nvGrpSpPr>
        <p:grpSpPr>
          <a:xfrm>
            <a:off x="13796974" y="9081680"/>
            <a:ext cx="16075819" cy="2450384"/>
            <a:chOff x="13962432" y="2236946"/>
            <a:chExt cx="15785293" cy="2096458"/>
          </a:xfrm>
          <a:effectLst>
            <a:glow rad="228600">
              <a:schemeClr val="accent3">
                <a:satMod val="175000"/>
                <a:alpha val="40000"/>
              </a:schemeClr>
            </a:glow>
          </a:effectLst>
        </p:grpSpPr>
        <p:pic>
          <p:nvPicPr>
            <p:cNvPr id="86" name="Imagen 85">
              <a:extLst>
                <a:ext uri="{FF2B5EF4-FFF2-40B4-BE49-F238E27FC236}">
                  <a16:creationId xmlns:a16="http://schemas.microsoft.com/office/drawing/2014/main" id="{BDC58D7D-AC50-430E-A855-25A6AF9A3EB3}"/>
                </a:ext>
              </a:extLst>
            </p:cNvPr>
            <p:cNvPicPr>
              <a:picLocks noChangeAspect="1"/>
            </p:cNvPicPr>
            <p:nvPr/>
          </p:nvPicPr>
          <p:blipFill>
            <a:blip r:embed="rId7"/>
            <a:stretch>
              <a:fillRect/>
            </a:stretch>
          </p:blipFill>
          <p:spPr>
            <a:xfrm>
              <a:off x="13962432" y="2251099"/>
              <a:ext cx="3798577" cy="2052154"/>
            </a:xfrm>
            <a:prstGeom prst="rect">
              <a:avLst/>
            </a:prstGeom>
          </p:spPr>
        </p:pic>
        <p:pic>
          <p:nvPicPr>
            <p:cNvPr id="90" name="Imagen 89">
              <a:extLst>
                <a:ext uri="{FF2B5EF4-FFF2-40B4-BE49-F238E27FC236}">
                  <a16:creationId xmlns:a16="http://schemas.microsoft.com/office/drawing/2014/main" id="{6EE9FB8F-D1B1-4C61-9E9C-7468B9F72F66}"/>
                </a:ext>
              </a:extLst>
            </p:cNvPr>
            <p:cNvPicPr>
              <a:picLocks noChangeAspect="1"/>
            </p:cNvPicPr>
            <p:nvPr/>
          </p:nvPicPr>
          <p:blipFill>
            <a:blip r:embed="rId8"/>
            <a:stretch>
              <a:fillRect/>
            </a:stretch>
          </p:blipFill>
          <p:spPr>
            <a:xfrm>
              <a:off x="17920491" y="2236946"/>
              <a:ext cx="3914775" cy="2096458"/>
            </a:xfrm>
            <a:prstGeom prst="rect">
              <a:avLst/>
            </a:prstGeom>
          </p:spPr>
        </p:pic>
        <p:pic>
          <p:nvPicPr>
            <p:cNvPr id="92" name="Imagen 91">
              <a:extLst>
                <a:ext uri="{FF2B5EF4-FFF2-40B4-BE49-F238E27FC236}">
                  <a16:creationId xmlns:a16="http://schemas.microsoft.com/office/drawing/2014/main" id="{19BFD0EA-D883-420D-BC8A-42D064880EA0}"/>
                </a:ext>
              </a:extLst>
            </p:cNvPr>
            <p:cNvPicPr>
              <a:picLocks noChangeAspect="1"/>
            </p:cNvPicPr>
            <p:nvPr/>
          </p:nvPicPr>
          <p:blipFill>
            <a:blip r:embed="rId9"/>
            <a:stretch>
              <a:fillRect/>
            </a:stretch>
          </p:blipFill>
          <p:spPr>
            <a:xfrm>
              <a:off x="22056277" y="2243044"/>
              <a:ext cx="3798577" cy="2090360"/>
            </a:xfrm>
            <a:prstGeom prst="rect">
              <a:avLst/>
            </a:prstGeom>
          </p:spPr>
        </p:pic>
        <p:pic>
          <p:nvPicPr>
            <p:cNvPr id="94" name="Imagen 93">
              <a:extLst>
                <a:ext uri="{FF2B5EF4-FFF2-40B4-BE49-F238E27FC236}">
                  <a16:creationId xmlns:a16="http://schemas.microsoft.com/office/drawing/2014/main" id="{D42CCD21-7E87-4225-AD8C-DB9393D6481C}"/>
                </a:ext>
              </a:extLst>
            </p:cNvPr>
            <p:cNvPicPr>
              <a:picLocks noChangeAspect="1"/>
            </p:cNvPicPr>
            <p:nvPr/>
          </p:nvPicPr>
          <p:blipFill>
            <a:blip r:embed="rId10"/>
            <a:stretch>
              <a:fillRect/>
            </a:stretch>
          </p:blipFill>
          <p:spPr>
            <a:xfrm>
              <a:off x="26075865" y="2243045"/>
              <a:ext cx="3671860" cy="2090359"/>
            </a:xfrm>
            <a:prstGeom prst="rect">
              <a:avLst/>
            </a:prstGeom>
          </p:spPr>
        </p:pic>
      </p:grpSp>
      <p:sp>
        <p:nvSpPr>
          <p:cNvPr id="139" name="Rectángulo 138">
            <a:extLst>
              <a:ext uri="{FF2B5EF4-FFF2-40B4-BE49-F238E27FC236}">
                <a16:creationId xmlns:a16="http://schemas.microsoft.com/office/drawing/2014/main" id="{385C9302-534F-41C4-9016-28346F987104}"/>
              </a:ext>
            </a:extLst>
          </p:cNvPr>
          <p:cNvSpPr/>
          <p:nvPr/>
        </p:nvSpPr>
        <p:spPr>
          <a:xfrm>
            <a:off x="10753016" y="18166802"/>
            <a:ext cx="4373458" cy="7559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457200" algn="ctr">
              <a:lnSpc>
                <a:spcPct val="107000"/>
              </a:lnSpc>
              <a:spcAft>
                <a:spcPts val="800"/>
              </a:spcAft>
              <a:buFont typeface="Wingdings" panose="05000000000000000000" pitchFamily="2" charset="2"/>
              <a:buChar char="ü"/>
            </a:pPr>
            <a:r>
              <a:rPr lang="es-MX" sz="2800" dirty="0">
                <a:solidFill>
                  <a:srgbClr val="FF0066"/>
                </a:solidFill>
                <a:latin typeface="Arthines" panose="02000500000000000000" pitchFamily="2" charset="0"/>
                <a:ea typeface="Calibri" panose="020F0502020204030204" pitchFamily="34" charset="0"/>
                <a:cs typeface="Times New Roman" panose="02020603050405020304" pitchFamily="18" charset="0"/>
              </a:rPr>
              <a:t>T</a:t>
            </a:r>
            <a:r>
              <a:rPr lang="es-MX" sz="2800" dirty="0">
                <a:solidFill>
                  <a:srgbClr val="FF0066"/>
                </a:solidFill>
                <a:effectLst/>
                <a:latin typeface="Arthines" panose="02000500000000000000" pitchFamily="2" charset="0"/>
                <a:ea typeface="Calibri" panose="020F0502020204030204" pitchFamily="34" charset="0"/>
                <a:cs typeface="Times New Roman" panose="02020603050405020304" pitchFamily="18" charset="0"/>
              </a:rPr>
              <a:t>abla de frecuencias</a:t>
            </a:r>
          </a:p>
          <a:p>
            <a:pPr marL="457200" indent="-457200" algn="ctr">
              <a:lnSpc>
                <a:spcPct val="107000"/>
              </a:lnSpc>
              <a:spcAft>
                <a:spcPts val="800"/>
              </a:spcAft>
              <a:buFont typeface="Wingdings" panose="05000000000000000000" pitchFamily="2" charset="2"/>
              <a:buChar char="ü"/>
            </a:pPr>
            <a:endParaRPr lang="es-PE" sz="2800" dirty="0">
              <a:solidFill>
                <a:srgbClr val="FF0066"/>
              </a:solidFill>
              <a:effectLst/>
              <a:latin typeface="Arthines" panose="02000500000000000000" pitchFamily="2" charset="0"/>
              <a:ea typeface="Calibri" panose="020F0502020204030204" pitchFamily="34" charset="0"/>
              <a:cs typeface="Times New Roman" panose="02020603050405020304" pitchFamily="18" charset="0"/>
            </a:endParaRPr>
          </a:p>
        </p:txBody>
      </p:sp>
      <p:sp>
        <p:nvSpPr>
          <p:cNvPr id="140" name="CuadroTexto 139">
            <a:extLst>
              <a:ext uri="{FF2B5EF4-FFF2-40B4-BE49-F238E27FC236}">
                <a16:creationId xmlns:a16="http://schemas.microsoft.com/office/drawing/2014/main" id="{200FA607-9FB7-42CB-87B7-74100F364337}"/>
              </a:ext>
            </a:extLst>
          </p:cNvPr>
          <p:cNvSpPr txBox="1"/>
          <p:nvPr/>
        </p:nvSpPr>
        <p:spPr>
          <a:xfrm>
            <a:off x="11127667" y="18452311"/>
            <a:ext cx="3856850" cy="1077218"/>
          </a:xfrm>
          <a:prstGeom prst="rect">
            <a:avLst/>
          </a:prstGeom>
          <a:noFill/>
        </p:spPr>
        <p:txBody>
          <a:bodyPr wrap="square" rtlCol="0">
            <a:spAutoFit/>
          </a:bodyPr>
          <a:lstStyle/>
          <a:p>
            <a:pPr algn="ctr"/>
            <a:r>
              <a:rPr lang="es-MX" sz="1600" dirty="0">
                <a:latin typeface="Arial Rounded MT Bold" panose="020F0704030504030204" pitchFamily="34" charset="0"/>
              </a:rPr>
              <a:t>Es una tabla en la que los datos originales se distribuyen en intervalos debido al gran numero de datos. </a:t>
            </a:r>
            <a:endParaRPr lang="es-PE" sz="1600" dirty="0">
              <a:latin typeface="Arial Rounded MT Bold" panose="020F0704030504030204" pitchFamily="34" charset="0"/>
            </a:endParaRPr>
          </a:p>
        </p:txBody>
      </p:sp>
      <p:sp>
        <p:nvSpPr>
          <p:cNvPr id="107" name="CuadroTexto 106">
            <a:extLst>
              <a:ext uri="{FF2B5EF4-FFF2-40B4-BE49-F238E27FC236}">
                <a16:creationId xmlns:a16="http://schemas.microsoft.com/office/drawing/2014/main" id="{07690FEC-6CC4-4746-AE3B-4BAE5A0DF450}"/>
              </a:ext>
            </a:extLst>
          </p:cNvPr>
          <p:cNvSpPr txBox="1"/>
          <p:nvPr/>
        </p:nvSpPr>
        <p:spPr>
          <a:xfrm>
            <a:off x="15098409" y="17024869"/>
            <a:ext cx="14371941" cy="1631216"/>
          </a:xfrm>
          <a:prstGeom prst="rect">
            <a:avLst/>
          </a:prstGeom>
          <a:noFill/>
          <a:ln>
            <a:solidFill>
              <a:srgbClr val="FF0000"/>
            </a:solidFill>
          </a:ln>
        </p:spPr>
        <p:txBody>
          <a:bodyPr wrap="square" rtlCol="0">
            <a:spAutoFit/>
          </a:bodyPr>
          <a:lstStyle/>
          <a:p>
            <a:pPr marL="342900" indent="-342900" algn="just">
              <a:buFont typeface="Courier New" panose="02070309020205020404" pitchFamily="49" charset="0"/>
              <a:buChar char="o"/>
            </a:pPr>
            <a:r>
              <a:rPr lang="es-MX" sz="2000" dirty="0">
                <a:latin typeface="Arial Rounded MT Bold" panose="020F0704030504030204" pitchFamily="34" charset="0"/>
              </a:rPr>
              <a:t>Se logro entender que son las dimensiones de la variable actitud científica, en nuestra investigación fueron 4 dimensiones. </a:t>
            </a:r>
          </a:p>
          <a:p>
            <a:pPr marL="342900" indent="-342900" algn="just">
              <a:buFont typeface="Courier New" panose="02070309020205020404" pitchFamily="49" charset="0"/>
              <a:buChar char="o"/>
            </a:pPr>
            <a:r>
              <a:rPr lang="es-MX" sz="2000" dirty="0">
                <a:latin typeface="Arial Rounded MT Bold" panose="020F0704030504030204" pitchFamily="34" charset="0"/>
              </a:rPr>
              <a:t>Se llego a comprender que es la baremación por percentiles (P</a:t>
            </a:r>
            <a:r>
              <a:rPr lang="es-MX" sz="1400" dirty="0">
                <a:latin typeface="Arial Rounded MT Bold" panose="020F0704030504030204" pitchFamily="34" charset="0"/>
              </a:rPr>
              <a:t>33</a:t>
            </a:r>
            <a:r>
              <a:rPr lang="es-MX" sz="2000" dirty="0">
                <a:latin typeface="Arial Rounded MT Bold" panose="020F0704030504030204" pitchFamily="34" charset="0"/>
              </a:rPr>
              <a:t> Y P</a:t>
            </a:r>
            <a:r>
              <a:rPr lang="es-MX" sz="1400" dirty="0">
                <a:latin typeface="Arial Rounded MT Bold" panose="020F0704030504030204" pitchFamily="34" charset="0"/>
              </a:rPr>
              <a:t>66</a:t>
            </a:r>
            <a:r>
              <a:rPr lang="es-MX" sz="2000" dirty="0">
                <a:latin typeface="Arial Rounded MT Bold" panose="020F0704030504030204" pitchFamily="34" charset="0"/>
              </a:rPr>
              <a:t>) y como calcularlo mediante el estadístico SPSS.</a:t>
            </a:r>
          </a:p>
          <a:p>
            <a:pPr marL="342900" indent="-342900" algn="just">
              <a:buFont typeface="Courier New" panose="02070309020205020404" pitchFamily="49" charset="0"/>
              <a:buChar char="o"/>
            </a:pPr>
            <a:r>
              <a:rPr lang="es-MX" sz="2000" dirty="0">
                <a:latin typeface="Arial Rounded MT Bold" panose="020F0704030504030204" pitchFamily="34" charset="0"/>
              </a:rPr>
              <a:t>Se realizo tablas de contingencia. </a:t>
            </a:r>
          </a:p>
        </p:txBody>
      </p:sp>
      <p:sp>
        <p:nvSpPr>
          <p:cNvPr id="111" name="Forma libre: forma 110">
            <a:extLst>
              <a:ext uri="{FF2B5EF4-FFF2-40B4-BE49-F238E27FC236}">
                <a16:creationId xmlns:a16="http://schemas.microsoft.com/office/drawing/2014/main" id="{ADDB7243-7F4D-4629-B29B-D78E0EDC9466}"/>
              </a:ext>
            </a:extLst>
          </p:cNvPr>
          <p:cNvSpPr/>
          <p:nvPr/>
        </p:nvSpPr>
        <p:spPr>
          <a:xfrm>
            <a:off x="7021227" y="14120622"/>
            <a:ext cx="4923104" cy="2651518"/>
          </a:xfrm>
          <a:custGeom>
            <a:avLst/>
            <a:gdLst>
              <a:gd name="connsiteX0" fmla="*/ 0 w 3486150"/>
              <a:gd name="connsiteY0" fmla="*/ 3086139 h 3086139"/>
              <a:gd name="connsiteX1" fmla="*/ 1752600 w 3486150"/>
              <a:gd name="connsiteY1" fmla="*/ 39 h 3086139"/>
              <a:gd name="connsiteX2" fmla="*/ 3486150 w 3486150"/>
              <a:gd name="connsiteY2" fmla="*/ 3009939 h 3086139"/>
              <a:gd name="connsiteX3" fmla="*/ 3486150 w 3486150"/>
              <a:gd name="connsiteY3" fmla="*/ 3009939 h 3086139"/>
            </a:gdLst>
            <a:ahLst/>
            <a:cxnLst>
              <a:cxn ang="0">
                <a:pos x="connsiteX0" y="connsiteY0"/>
              </a:cxn>
              <a:cxn ang="0">
                <a:pos x="connsiteX1" y="connsiteY1"/>
              </a:cxn>
              <a:cxn ang="0">
                <a:pos x="connsiteX2" y="connsiteY2"/>
              </a:cxn>
              <a:cxn ang="0">
                <a:pos x="connsiteX3" y="connsiteY3"/>
              </a:cxn>
            </a:cxnLst>
            <a:rect l="l" t="t" r="r" b="b"/>
            <a:pathLst>
              <a:path w="3486150" h="3086139">
                <a:moveTo>
                  <a:pt x="0" y="3086139"/>
                </a:moveTo>
                <a:cubicBezTo>
                  <a:pt x="585787" y="1549439"/>
                  <a:pt x="1171575" y="12739"/>
                  <a:pt x="1752600" y="39"/>
                </a:cubicBezTo>
                <a:cubicBezTo>
                  <a:pt x="2333625" y="-12661"/>
                  <a:pt x="3486150" y="3009939"/>
                  <a:pt x="3486150" y="3009939"/>
                </a:cubicBezTo>
                <a:lnTo>
                  <a:pt x="3486150" y="3009939"/>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PE"/>
          </a:p>
        </p:txBody>
      </p:sp>
      <p:cxnSp>
        <p:nvCxnSpPr>
          <p:cNvPr id="113" name="Conector recto 112">
            <a:extLst>
              <a:ext uri="{FF2B5EF4-FFF2-40B4-BE49-F238E27FC236}">
                <a16:creationId xmlns:a16="http://schemas.microsoft.com/office/drawing/2014/main" id="{FDAED154-02D3-4C91-AC78-3441BEAE4490}"/>
              </a:ext>
            </a:extLst>
          </p:cNvPr>
          <p:cNvCxnSpPr>
            <a:cxnSpLocks/>
          </p:cNvCxnSpPr>
          <p:nvPr/>
        </p:nvCxnSpPr>
        <p:spPr>
          <a:xfrm>
            <a:off x="8670074" y="14582162"/>
            <a:ext cx="0" cy="241430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8" name="Conector recto 147">
            <a:extLst>
              <a:ext uri="{FF2B5EF4-FFF2-40B4-BE49-F238E27FC236}">
                <a16:creationId xmlns:a16="http://schemas.microsoft.com/office/drawing/2014/main" id="{FA6E2737-CE7B-4BFB-A0D0-B6B77FAE06A3}"/>
              </a:ext>
            </a:extLst>
          </p:cNvPr>
          <p:cNvCxnSpPr>
            <a:cxnSpLocks/>
          </p:cNvCxnSpPr>
          <p:nvPr/>
        </p:nvCxnSpPr>
        <p:spPr>
          <a:xfrm>
            <a:off x="10216420" y="14553765"/>
            <a:ext cx="0" cy="2471104"/>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51" name="Cuadro de texto 18">
            <a:extLst>
              <a:ext uri="{FF2B5EF4-FFF2-40B4-BE49-F238E27FC236}">
                <a16:creationId xmlns:a16="http://schemas.microsoft.com/office/drawing/2014/main" id="{F48AF9B9-FD5A-49C9-B400-1734B2A77CC4}"/>
              </a:ext>
            </a:extLst>
          </p:cNvPr>
          <p:cNvSpPr txBox="1"/>
          <p:nvPr/>
        </p:nvSpPr>
        <p:spPr>
          <a:xfrm>
            <a:off x="20303881" y="16253603"/>
            <a:ext cx="3914775" cy="5847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3200" b="1" dirty="0">
                <a:solidFill>
                  <a:schemeClr val="accent6">
                    <a:lumMod val="50000"/>
                  </a:schemeClr>
                </a:solidFill>
                <a:effectLst/>
                <a:latin typeface="Berlin Sans FB Demi" panose="020E0802020502020306" pitchFamily="34" charset="0"/>
                <a:ea typeface="Calibri" panose="020F0502020204030204" pitchFamily="34" charset="0"/>
                <a:cs typeface="Times New Roman" panose="02020603050405020304" pitchFamily="18" charset="0"/>
              </a:rPr>
              <a:t>6. Conclusiones </a:t>
            </a:r>
            <a:endParaRPr lang="es-PE" sz="3200" dirty="0">
              <a:solidFill>
                <a:schemeClr val="accent6">
                  <a:lumMod val="50000"/>
                </a:schemeClr>
              </a:solidFill>
              <a:effectLst/>
              <a:latin typeface="Berlin Sans FB Demi" panose="020E0802020502020306" pitchFamily="34" charset="0"/>
              <a:ea typeface="Calibri" panose="020F0502020204030204" pitchFamily="34" charset="0"/>
              <a:cs typeface="Times New Roman" panose="02020603050405020304" pitchFamily="18" charset="0"/>
            </a:endParaRPr>
          </a:p>
        </p:txBody>
      </p:sp>
      <p:pic>
        <p:nvPicPr>
          <p:cNvPr id="126" name="Imagen 125">
            <a:extLst>
              <a:ext uri="{FF2B5EF4-FFF2-40B4-BE49-F238E27FC236}">
                <a16:creationId xmlns:a16="http://schemas.microsoft.com/office/drawing/2014/main" id="{60B2136B-F978-4CB7-945A-B98B832B6319}"/>
              </a:ext>
            </a:extLst>
          </p:cNvPr>
          <p:cNvPicPr>
            <a:picLocks noChangeAspect="1"/>
          </p:cNvPicPr>
          <p:nvPr/>
        </p:nvPicPr>
        <p:blipFill rotWithShape="1">
          <a:blip r:embed="rId11"/>
          <a:srcRect l="85492" t="50000" r="3616" b="7427"/>
          <a:stretch/>
        </p:blipFill>
        <p:spPr>
          <a:xfrm>
            <a:off x="13966865" y="19327680"/>
            <a:ext cx="623445" cy="1758634"/>
          </a:xfrm>
          <a:prstGeom prst="rect">
            <a:avLst/>
          </a:prstGeom>
        </p:spPr>
      </p:pic>
      <p:grpSp>
        <p:nvGrpSpPr>
          <p:cNvPr id="2" name="Grupo 1">
            <a:extLst>
              <a:ext uri="{FF2B5EF4-FFF2-40B4-BE49-F238E27FC236}">
                <a16:creationId xmlns:a16="http://schemas.microsoft.com/office/drawing/2014/main" id="{836907AC-D5BF-4FE1-AC4C-B9419F5854E2}"/>
              </a:ext>
            </a:extLst>
          </p:cNvPr>
          <p:cNvGrpSpPr/>
          <p:nvPr/>
        </p:nvGrpSpPr>
        <p:grpSpPr>
          <a:xfrm>
            <a:off x="13819317" y="11836151"/>
            <a:ext cx="16085061" cy="2886008"/>
            <a:chOff x="13796071" y="4701743"/>
            <a:chExt cx="16085061" cy="2886008"/>
          </a:xfrm>
          <a:effectLst>
            <a:glow rad="101600">
              <a:schemeClr val="accent3">
                <a:satMod val="175000"/>
                <a:alpha val="40000"/>
              </a:schemeClr>
            </a:glow>
          </a:effectLst>
        </p:grpSpPr>
        <p:grpSp>
          <p:nvGrpSpPr>
            <p:cNvPr id="41" name="Grupo 40">
              <a:extLst>
                <a:ext uri="{FF2B5EF4-FFF2-40B4-BE49-F238E27FC236}">
                  <a16:creationId xmlns:a16="http://schemas.microsoft.com/office/drawing/2014/main" id="{EA3B1734-9653-4217-A7E9-024A9B38F232}"/>
                </a:ext>
              </a:extLst>
            </p:cNvPr>
            <p:cNvGrpSpPr/>
            <p:nvPr/>
          </p:nvGrpSpPr>
          <p:grpSpPr>
            <a:xfrm>
              <a:off x="13796071" y="4701743"/>
              <a:ext cx="16085061" cy="2886008"/>
              <a:chOff x="16243116" y="2620485"/>
              <a:chExt cx="25184209" cy="3617899"/>
            </a:xfrm>
          </p:grpSpPr>
          <p:pic>
            <p:nvPicPr>
              <p:cNvPr id="77" name="Imagen 76">
                <a:extLst>
                  <a:ext uri="{FF2B5EF4-FFF2-40B4-BE49-F238E27FC236}">
                    <a16:creationId xmlns:a16="http://schemas.microsoft.com/office/drawing/2014/main" id="{0C40AB33-B13F-4A81-A0FC-A1A54903EBE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243116" y="2634472"/>
                <a:ext cx="6630514" cy="3600231"/>
              </a:xfrm>
              <a:prstGeom prst="roundRect">
                <a:avLst>
                  <a:gd name="adj" fmla="val 16667"/>
                </a:avLst>
              </a:prstGeom>
              <a:ln>
                <a:noFill/>
              </a:ln>
              <a:effectLst>
                <a:glow rad="228600">
                  <a:schemeClr val="accent1">
                    <a:satMod val="175000"/>
                    <a:alpha val="40000"/>
                  </a:schemeClr>
                </a:glow>
                <a:outerShdw blurRad="50800" dist="38100" dir="5400000" algn="t" rotWithShape="0">
                  <a:prstClr val="black">
                    <a:alpha val="40000"/>
                  </a:prstClr>
                </a:outerShdw>
              </a:effectLst>
              <a:scene3d>
                <a:camera prst="orthographicFront"/>
                <a:lightRig rig="contrasting" dir="t">
                  <a:rot lat="0" lon="0" rev="4200000"/>
                </a:lightRig>
              </a:scene3d>
              <a:sp3d prstMaterial="plastic">
                <a:bevelT w="381000" h="114300" prst="artDeco"/>
                <a:contourClr>
                  <a:srgbClr val="969696"/>
                </a:contourClr>
              </a:sp3d>
            </p:spPr>
          </p:pic>
          <p:pic>
            <p:nvPicPr>
              <p:cNvPr id="78" name="Imagen 77">
                <a:extLst>
                  <a:ext uri="{FF2B5EF4-FFF2-40B4-BE49-F238E27FC236}">
                    <a16:creationId xmlns:a16="http://schemas.microsoft.com/office/drawing/2014/main" id="{9A6C8BEB-6273-4EDE-BA60-95E6953A5393}"/>
                  </a:ext>
                </a:extLst>
              </p:cNvPr>
              <p:cNvPicPr>
                <a:picLocks noChangeAspect="1"/>
              </p:cNvPicPr>
              <p:nvPr/>
            </p:nvPicPr>
            <p:blipFill rotWithShape="1">
              <a:blip r:embed="rId13">
                <a:extLst>
                  <a:ext uri="{28A0092B-C50C-407E-A947-70E740481C1C}">
                    <a14:useLocalDpi xmlns:a14="http://schemas.microsoft.com/office/drawing/2010/main" val="0"/>
                  </a:ext>
                </a:extLst>
              </a:blip>
              <a:srcRect l="18974" t="3243" r="11473" b="27028"/>
              <a:stretch/>
            </p:blipFill>
            <p:spPr bwMode="auto">
              <a:xfrm>
                <a:off x="23161661" y="2638151"/>
                <a:ext cx="5648893" cy="3600233"/>
              </a:xfrm>
              <a:prstGeom prst="roundRect">
                <a:avLst>
                  <a:gd name="adj" fmla="val 16667"/>
                </a:avLst>
              </a:prstGeom>
              <a:ln>
                <a:solidFill>
                  <a:srgbClr val="FF0066"/>
                </a:solid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79" name="Imagen 78">
                <a:extLst>
                  <a:ext uri="{FF2B5EF4-FFF2-40B4-BE49-F238E27FC236}">
                    <a16:creationId xmlns:a16="http://schemas.microsoft.com/office/drawing/2014/main" id="{0F0C94FB-22DF-4D26-95F3-03BF697EE0A5}"/>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080410" y="2620485"/>
                <a:ext cx="6290677" cy="3600231"/>
              </a:xfrm>
              <a:prstGeom prst="roundRect">
                <a:avLst>
                  <a:gd name="adj" fmla="val 16667"/>
                </a:avLst>
              </a:prstGeom>
              <a:ln>
                <a:solidFill>
                  <a:srgbClr val="FFFF00"/>
                </a:solid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 name="Imagen 79">
                <a:extLst>
                  <a:ext uri="{FF2B5EF4-FFF2-40B4-BE49-F238E27FC236}">
                    <a16:creationId xmlns:a16="http://schemas.microsoft.com/office/drawing/2014/main" id="{3F83867E-CDEA-4D75-808E-CD35D9E28823}"/>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678333" y="2651550"/>
                <a:ext cx="5748992" cy="3538103"/>
              </a:xfrm>
              <a:prstGeom prst="roundRect">
                <a:avLst>
                  <a:gd name="adj" fmla="val 16667"/>
                </a:avLst>
              </a:prstGeom>
              <a:ln>
                <a:solidFill>
                  <a:srgbClr val="00FF00"/>
                </a:solidFill>
              </a:ln>
              <a:effectLst>
                <a:glow rad="228600">
                  <a:schemeClr val="accent6">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27" name="Imagen 126">
              <a:extLst>
                <a:ext uri="{FF2B5EF4-FFF2-40B4-BE49-F238E27FC236}">
                  <a16:creationId xmlns:a16="http://schemas.microsoft.com/office/drawing/2014/main" id="{00674747-8764-4EC6-8377-E7A66EA69053}"/>
                </a:ext>
              </a:extLst>
            </p:cNvPr>
            <p:cNvPicPr>
              <a:picLocks noChangeAspect="1"/>
            </p:cNvPicPr>
            <p:nvPr/>
          </p:nvPicPr>
          <p:blipFill>
            <a:blip r:embed="rId16"/>
            <a:stretch>
              <a:fillRect/>
            </a:stretch>
          </p:blipFill>
          <p:spPr>
            <a:xfrm>
              <a:off x="14277574" y="4925790"/>
              <a:ext cx="1181787" cy="517262"/>
            </a:xfrm>
            <a:prstGeom prst="rect">
              <a:avLst/>
            </a:prstGeom>
          </p:spPr>
        </p:pic>
        <p:pic>
          <p:nvPicPr>
            <p:cNvPr id="158" name="Imagen 157">
              <a:extLst>
                <a:ext uri="{FF2B5EF4-FFF2-40B4-BE49-F238E27FC236}">
                  <a16:creationId xmlns:a16="http://schemas.microsoft.com/office/drawing/2014/main" id="{0AC091E8-E3C9-476D-91F2-8D35A8412D3C}"/>
                </a:ext>
              </a:extLst>
            </p:cNvPr>
            <p:cNvPicPr>
              <a:picLocks noChangeAspect="1"/>
            </p:cNvPicPr>
            <p:nvPr/>
          </p:nvPicPr>
          <p:blipFill>
            <a:blip r:embed="rId16"/>
            <a:stretch>
              <a:fillRect/>
            </a:stretch>
          </p:blipFill>
          <p:spPr>
            <a:xfrm>
              <a:off x="19220737" y="6655358"/>
              <a:ext cx="1175204" cy="514381"/>
            </a:xfrm>
            <a:prstGeom prst="rect">
              <a:avLst/>
            </a:prstGeom>
          </p:spPr>
        </p:pic>
        <p:pic>
          <p:nvPicPr>
            <p:cNvPr id="159" name="Imagen 158">
              <a:extLst>
                <a:ext uri="{FF2B5EF4-FFF2-40B4-BE49-F238E27FC236}">
                  <a16:creationId xmlns:a16="http://schemas.microsoft.com/office/drawing/2014/main" id="{90A8773B-6CAD-41B0-A096-16BCEC6D13E6}"/>
                </a:ext>
              </a:extLst>
            </p:cNvPr>
            <p:cNvPicPr>
              <a:picLocks noChangeAspect="1"/>
            </p:cNvPicPr>
            <p:nvPr/>
          </p:nvPicPr>
          <p:blipFill>
            <a:blip r:embed="rId16"/>
            <a:stretch>
              <a:fillRect/>
            </a:stretch>
          </p:blipFill>
          <p:spPr>
            <a:xfrm>
              <a:off x="24840396" y="5741625"/>
              <a:ext cx="1107573" cy="484779"/>
            </a:xfrm>
            <a:prstGeom prst="rect">
              <a:avLst/>
            </a:prstGeom>
          </p:spPr>
        </p:pic>
        <p:pic>
          <p:nvPicPr>
            <p:cNvPr id="160" name="Imagen 159">
              <a:extLst>
                <a:ext uri="{FF2B5EF4-FFF2-40B4-BE49-F238E27FC236}">
                  <a16:creationId xmlns:a16="http://schemas.microsoft.com/office/drawing/2014/main" id="{AE98331E-2334-4E7D-8E5F-BDC6ACAA5EF8}"/>
                </a:ext>
              </a:extLst>
            </p:cNvPr>
            <p:cNvPicPr>
              <a:picLocks noChangeAspect="1"/>
            </p:cNvPicPr>
            <p:nvPr/>
          </p:nvPicPr>
          <p:blipFill>
            <a:blip r:embed="rId16"/>
            <a:stretch>
              <a:fillRect/>
            </a:stretch>
          </p:blipFill>
          <p:spPr>
            <a:xfrm>
              <a:off x="27656508" y="5271918"/>
              <a:ext cx="1073141" cy="469708"/>
            </a:xfrm>
            <a:prstGeom prst="rect">
              <a:avLst/>
            </a:prstGeom>
          </p:spPr>
        </p:pic>
      </p:grpSp>
      <p:sp>
        <p:nvSpPr>
          <p:cNvPr id="161" name="Cuadro de texto 18">
            <a:extLst>
              <a:ext uri="{FF2B5EF4-FFF2-40B4-BE49-F238E27FC236}">
                <a16:creationId xmlns:a16="http://schemas.microsoft.com/office/drawing/2014/main" id="{AD8C2531-76A9-420F-AA0E-57C7A5A6B7EA}"/>
              </a:ext>
            </a:extLst>
          </p:cNvPr>
          <p:cNvSpPr txBox="1"/>
          <p:nvPr/>
        </p:nvSpPr>
        <p:spPr>
          <a:xfrm>
            <a:off x="20208855" y="18944754"/>
            <a:ext cx="3914775" cy="5847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3200" b="1" dirty="0">
                <a:solidFill>
                  <a:schemeClr val="accent6">
                    <a:lumMod val="50000"/>
                  </a:schemeClr>
                </a:solidFill>
                <a:latin typeface="Berlin Sans FB Demi" panose="020E0802020502020306" pitchFamily="34" charset="0"/>
                <a:ea typeface="Calibri" panose="020F0502020204030204" pitchFamily="34" charset="0"/>
                <a:cs typeface="Times New Roman" panose="02020603050405020304" pitchFamily="18" charset="0"/>
              </a:rPr>
              <a:t>7</a:t>
            </a:r>
            <a:r>
              <a:rPr lang="es-MX" sz="3200" b="1" dirty="0">
                <a:solidFill>
                  <a:schemeClr val="accent6">
                    <a:lumMod val="50000"/>
                  </a:schemeClr>
                </a:solidFill>
                <a:effectLst/>
                <a:latin typeface="Berlin Sans FB Demi" panose="020E0802020502020306" pitchFamily="34" charset="0"/>
                <a:ea typeface="Calibri" panose="020F0502020204030204" pitchFamily="34" charset="0"/>
                <a:cs typeface="Times New Roman" panose="02020603050405020304" pitchFamily="18" charset="0"/>
              </a:rPr>
              <a:t>. Bibliografía </a:t>
            </a:r>
            <a:endParaRPr lang="es-PE" sz="3200" dirty="0">
              <a:solidFill>
                <a:schemeClr val="accent6">
                  <a:lumMod val="50000"/>
                </a:schemeClr>
              </a:solidFill>
              <a:effectLst/>
              <a:latin typeface="Berlin Sans FB Demi" panose="020E0802020502020306" pitchFamily="34" charset="0"/>
              <a:ea typeface="Calibri" panose="020F0502020204030204" pitchFamily="34" charset="0"/>
              <a:cs typeface="Times New Roman" panose="02020603050405020304" pitchFamily="18" charset="0"/>
            </a:endParaRPr>
          </a:p>
        </p:txBody>
      </p:sp>
      <p:sp>
        <p:nvSpPr>
          <p:cNvPr id="162" name="CuadroTexto 161">
            <a:extLst>
              <a:ext uri="{FF2B5EF4-FFF2-40B4-BE49-F238E27FC236}">
                <a16:creationId xmlns:a16="http://schemas.microsoft.com/office/drawing/2014/main" id="{22961184-A8B5-4EA8-B97B-32689A66AC77}"/>
              </a:ext>
            </a:extLst>
          </p:cNvPr>
          <p:cNvSpPr txBox="1"/>
          <p:nvPr/>
        </p:nvSpPr>
        <p:spPr>
          <a:xfrm>
            <a:off x="15075298" y="19705663"/>
            <a:ext cx="14418161" cy="923330"/>
          </a:xfrm>
          <a:prstGeom prst="rect">
            <a:avLst/>
          </a:prstGeom>
          <a:noFill/>
        </p:spPr>
        <p:txBody>
          <a:bodyPr wrap="square" rtlCol="0">
            <a:spAutoFit/>
          </a:bodyPr>
          <a:lstStyle/>
          <a:p>
            <a:pPr marL="342900" indent="-342900">
              <a:buFont typeface="Courier New" panose="02070309020205020404" pitchFamily="49" charset="0"/>
              <a:buChar char="o"/>
            </a:pPr>
            <a:r>
              <a:rPr lang="es-MX" u="sng" dirty="0">
                <a:latin typeface="Arial Rounded MT Bold" panose="020F0704030504030204" pitchFamily="34" charset="0"/>
                <a:hlinkClick r:id="rId17">
                  <a:extLst>
                    <a:ext uri="{A12FA001-AC4F-418D-AE19-62706E023703}">
                      <ahyp:hlinkClr xmlns:ahyp="http://schemas.microsoft.com/office/drawing/2018/hyperlinkcolor" val="tx"/>
                    </a:ext>
                  </a:extLst>
                </a:hlinkClick>
              </a:rPr>
              <a:t>Aguilera D. 2019 </a:t>
            </a:r>
            <a:r>
              <a:rPr lang="es-MX" i="1" u="sng" dirty="0">
                <a:latin typeface="Arial Rounded MT Bold" panose="020F0704030504030204" pitchFamily="34" charset="0"/>
                <a:hlinkClick r:id="rId17">
                  <a:extLst>
                    <a:ext uri="{A12FA001-AC4F-418D-AE19-62706E023703}">
                      <ahyp:hlinkClr xmlns:ahyp="http://schemas.microsoft.com/office/drawing/2018/hyperlinkcolor" val="tx"/>
                    </a:ext>
                  </a:extLst>
                </a:hlinkClick>
              </a:rPr>
              <a:t>Actitud hacia la Ciencia </a:t>
            </a:r>
            <a:r>
              <a:rPr lang="es-MX" i="1" u="sng" dirty="0">
                <a:latin typeface="Arial Rounded MT Bold" panose="020F0704030504030204" pitchFamily="34" charset="0"/>
              </a:rPr>
              <a:t> </a:t>
            </a:r>
            <a:r>
              <a:rPr lang="es-MX" dirty="0">
                <a:latin typeface="Arial Rounded MT Bold" panose="020F0704030504030204" pitchFamily="34" charset="0"/>
                <a:hlinkClick r:id="rId17"/>
              </a:rPr>
              <a:t>https://www.redalyc.org/journal/920/92058878007/92058878007.pdf</a:t>
            </a:r>
            <a:endParaRPr lang="es-MX" dirty="0">
              <a:latin typeface="Arial Rounded MT Bold" panose="020F0704030504030204" pitchFamily="34" charset="0"/>
            </a:endParaRPr>
          </a:p>
          <a:p>
            <a:pPr marL="342900" indent="-342900">
              <a:buFont typeface="Courier New" panose="02070309020205020404" pitchFamily="49" charset="0"/>
              <a:buChar char="o"/>
            </a:pPr>
            <a:r>
              <a:rPr lang="es-MX" dirty="0">
                <a:latin typeface="Arial Rounded MT Bold" panose="020F0704030504030204" pitchFamily="34" charset="0"/>
              </a:rPr>
              <a:t>Pérez A. 2013 </a:t>
            </a:r>
            <a:r>
              <a:rPr lang="es-MX" b="1" i="1" dirty="0">
                <a:solidFill>
                  <a:srgbClr val="333333"/>
                </a:solidFill>
                <a:effectLst/>
                <a:latin typeface="Arial Rounded MT Bold" panose="020F0704030504030204" pitchFamily="34" charset="0"/>
              </a:rPr>
              <a:t>Actitudes hacia la ciencia en primaria y secundaria </a:t>
            </a:r>
          </a:p>
          <a:p>
            <a:pPr marL="342900" indent="-342900">
              <a:buFont typeface="Courier New" panose="02070309020205020404" pitchFamily="49" charset="0"/>
              <a:buChar char="o"/>
            </a:pPr>
            <a:r>
              <a:rPr lang="es-MX" dirty="0">
                <a:solidFill>
                  <a:srgbClr val="333333"/>
                </a:solidFill>
                <a:effectLst/>
                <a:latin typeface="Arial Rounded MT Bold" panose="020F0704030504030204" pitchFamily="34" charset="0"/>
              </a:rPr>
              <a:t>Prieto L. 20008 </a:t>
            </a:r>
            <a:r>
              <a:rPr lang="es-MX" b="0" i="1" dirty="0">
                <a:solidFill>
                  <a:srgbClr val="000000"/>
                </a:solidFill>
                <a:effectLst/>
                <a:latin typeface="Arial Rounded MT Bold" panose="020F0704030504030204" pitchFamily="34" charset="0"/>
              </a:rPr>
              <a:t>Actitudes hacia la ciencia en estudiantes de secundaria.</a:t>
            </a:r>
          </a:p>
        </p:txBody>
      </p:sp>
      <p:pic>
        <p:nvPicPr>
          <p:cNvPr id="129" name="Imagen 128">
            <a:extLst>
              <a:ext uri="{FF2B5EF4-FFF2-40B4-BE49-F238E27FC236}">
                <a16:creationId xmlns:a16="http://schemas.microsoft.com/office/drawing/2014/main" id="{D5DECF94-7496-4A57-A1BB-FF5444F978D4}"/>
              </a:ext>
            </a:extLst>
          </p:cNvPr>
          <p:cNvPicPr>
            <a:picLocks noChangeAspect="1"/>
          </p:cNvPicPr>
          <p:nvPr/>
        </p:nvPicPr>
        <p:blipFill>
          <a:blip r:embed="rId18"/>
          <a:stretch>
            <a:fillRect/>
          </a:stretch>
        </p:blipFill>
        <p:spPr>
          <a:xfrm flipH="1">
            <a:off x="6477838" y="6944083"/>
            <a:ext cx="843166" cy="1174204"/>
          </a:xfrm>
          <a:prstGeom prst="rect">
            <a:avLst/>
          </a:prstGeom>
        </p:spPr>
      </p:pic>
      <p:pic>
        <p:nvPicPr>
          <p:cNvPr id="4" name="Imagen 3">
            <a:extLst>
              <a:ext uri="{FF2B5EF4-FFF2-40B4-BE49-F238E27FC236}">
                <a16:creationId xmlns:a16="http://schemas.microsoft.com/office/drawing/2014/main" id="{A788A4FD-AC55-4BE4-9DEB-C2612B1A9B6B}"/>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426" l="9904" r="89936">
                        <a14:foregroundMark x1="13259" y1="90000" x2="13259" y2="90000"/>
                        <a14:foregroundMark x1="19808" y1="89149" x2="19808" y2="89149"/>
                        <a14:foregroundMark x1="13259" y1="87872" x2="13259" y2="87872"/>
                        <a14:foregroundMark x1="65974" y1="18936" x2="65974" y2="18936"/>
                        <a14:foregroundMark x1="62620" y1="31277" x2="62300" y2="32553"/>
                        <a14:foregroundMark x1="64696" y1="39362" x2="64696" y2="39362"/>
                        <a14:foregroundMark x1="69169" y1="44043" x2="69169" y2="44043"/>
                        <a14:foregroundMark x1="65016" y1="66809" x2="65016" y2="66809"/>
                        <a14:foregroundMark x1="68850" y1="63191" x2="68850" y2="63191"/>
                        <a14:foregroundMark x1="84505" y1="54043" x2="84505" y2="54043"/>
                        <a14:foregroundMark x1="84185" y1="63191" x2="84185" y2="63191"/>
                        <a14:foregroundMark x1="85623" y1="72340" x2="85623" y2="72340"/>
                        <a14:foregroundMark x1="87220" y1="85532" x2="87220" y2="85532"/>
                        <a14:foregroundMark x1="86901" y1="81915" x2="86901" y2="81915"/>
                        <a14:foregroundMark x1="79393" y1="85957" x2="79393" y2="85957"/>
                        <a14:foregroundMark x1="79712" y1="83191" x2="79712" y2="83191"/>
                        <a14:foregroundMark x1="79712" y1="86809" x2="79712" y2="86809"/>
                        <a14:foregroundMark x1="78754" y1="88298" x2="78754" y2="88298"/>
                        <a14:foregroundMark x1="88339" y1="86809" x2="88339" y2="86809"/>
                        <a14:foregroundMark x1="87700" y1="87234" x2="87700" y2="87234"/>
                        <a14:foregroundMark x1="87700" y1="87234" x2="87700" y2="87234"/>
                        <a14:foregroundMark x1="87700" y1="87234" x2="87700" y2="87234"/>
                        <a14:foregroundMark x1="87700" y1="86383" x2="87700" y2="86383"/>
                        <a14:foregroundMark x1="60863" y1="88298" x2="60863" y2="88298"/>
                        <a14:foregroundMark x1="67093" y1="88298" x2="67093" y2="88298"/>
                        <a14:foregroundMark x1="68850" y1="88723" x2="68850" y2="88723"/>
                        <a14:foregroundMark x1="68850" y1="88723" x2="68850" y2="88723"/>
                        <a14:foregroundMark x1="68850" y1="83191" x2="68850" y2="83191"/>
                        <a14:foregroundMark x1="68371" y1="81489" x2="68371" y2="81489"/>
                        <a14:foregroundMark x1="68371" y1="80426" x2="68371" y2="80426"/>
                        <a14:foregroundMark x1="68850" y1="79574" x2="68850" y2="79574"/>
                        <a14:foregroundMark x1="69169" y1="60426" x2="68051" y2="82340"/>
                        <a14:foregroundMark x1="63259" y1="58085" x2="62620" y2="83830"/>
                        <a14:foregroundMark x1="62620" y1="83830" x2="60543" y2="88723"/>
                        <a14:foregroundMark x1="46805" y1="75106" x2="46805" y2="87234"/>
                        <a14:foregroundMark x1="53994" y1="74468" x2="53674" y2="87872"/>
                        <a14:foregroundMark x1="84824" y1="58085" x2="85942" y2="71915"/>
                        <a14:foregroundMark x1="78435" y1="88723" x2="81150" y2="88298"/>
                        <a14:foregroundMark x1="88658" y1="87234" x2="88019" y2="90426"/>
                        <a14:foregroundMark x1="70128" y1="54043" x2="69489" y2="60000"/>
                        <a14:foregroundMark x1="68371" y1="37660" x2="67093" y2="46809"/>
                        <a14:foregroundMark x1="74920" y1="52128" x2="74601" y2="55319"/>
                        <a14:foregroundMark x1="18371" y1="89149" x2="21565" y2="88723"/>
                        <a14:foregroundMark x1="22204" y1="89149" x2="22843" y2="88723"/>
                        <a14:foregroundMark x1="67732" y1="88723" x2="69489" y2="88723"/>
                        <a14:foregroundMark x1="67732" y1="90000" x2="69169" y2="89149"/>
                        <a14:foregroundMark x1="58466" y1="88723" x2="61981" y2="87234"/>
                        <a14:foregroundMark x1="87700" y1="87234" x2="87700" y2="87234"/>
                      </a14:backgroundRemoval>
                    </a14:imgEffect>
                  </a14:imgLayer>
                </a14:imgProps>
              </a:ext>
            </a:extLst>
          </a:blip>
          <a:stretch>
            <a:fillRect/>
          </a:stretch>
        </p:blipFill>
        <p:spPr>
          <a:xfrm>
            <a:off x="19705260" y="12839743"/>
            <a:ext cx="685112" cy="514381"/>
          </a:xfrm>
          <a:prstGeom prst="rect">
            <a:avLst/>
          </a:prstGeom>
        </p:spPr>
      </p:pic>
      <p:pic>
        <p:nvPicPr>
          <p:cNvPr id="5" name="Imagen 4">
            <a:extLst>
              <a:ext uri="{FF2B5EF4-FFF2-40B4-BE49-F238E27FC236}">
                <a16:creationId xmlns:a16="http://schemas.microsoft.com/office/drawing/2014/main" id="{BC356061-2476-4AAD-AF8A-5C076D5FD085}"/>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9915" b="91415" l="10000" r="90000">
                        <a14:foregroundMark x1="37875" y1="91415" x2="37875" y2="91415"/>
                        <a14:foregroundMark x1="35750" y1="90689" x2="35750" y2="90689"/>
                        <a14:foregroundMark x1="62375" y1="90085" x2="62375" y2="90085"/>
                        <a14:foregroundMark x1="70750" y1="91415" x2="70750" y2="91415"/>
                        <a14:foregroundMark x1="68625" y1="89359" x2="68625" y2="89359"/>
                        <a14:foregroundMark x1="70000" y1="90689" x2="67875" y2="90689"/>
                        <a14:foregroundMark x1="63750" y1="90085" x2="63750" y2="90085"/>
                        <a14:foregroundMark x1="63750" y1="90085" x2="63750" y2="90085"/>
                      </a14:backgroundRemoval>
                    </a14:imgEffect>
                  </a14:imgLayer>
                </a14:imgProps>
              </a:ext>
            </a:extLst>
          </a:blip>
          <a:stretch>
            <a:fillRect/>
          </a:stretch>
        </p:blipFill>
        <p:spPr>
          <a:xfrm>
            <a:off x="18631186" y="12809119"/>
            <a:ext cx="492019" cy="508625"/>
          </a:xfrm>
          <a:prstGeom prst="rect">
            <a:avLst/>
          </a:prstGeom>
        </p:spPr>
      </p:pic>
      <p:pic>
        <p:nvPicPr>
          <p:cNvPr id="82" name="Imagen 81">
            <a:extLst>
              <a:ext uri="{FF2B5EF4-FFF2-40B4-BE49-F238E27FC236}">
                <a16:creationId xmlns:a16="http://schemas.microsoft.com/office/drawing/2014/main" id="{27BA1909-1699-4DA1-A227-6CE895E4465F}"/>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9915" b="91415" l="10000" r="90000">
                        <a14:foregroundMark x1="37875" y1="91415" x2="37875" y2="91415"/>
                        <a14:foregroundMark x1="35750" y1="90689" x2="35750" y2="90689"/>
                        <a14:foregroundMark x1="62375" y1="90085" x2="62375" y2="90085"/>
                        <a14:foregroundMark x1="70750" y1="91415" x2="70750" y2="91415"/>
                        <a14:foregroundMark x1="68625" y1="89359" x2="68625" y2="89359"/>
                        <a14:foregroundMark x1="70000" y1="90689" x2="67875" y2="90689"/>
                        <a14:foregroundMark x1="63750" y1="90085" x2="63750" y2="90085"/>
                        <a14:foregroundMark x1="63750" y1="90085" x2="63750" y2="90085"/>
                      </a14:backgroundRemoval>
                    </a14:imgEffect>
                  </a14:imgLayer>
                </a14:imgProps>
              </a:ext>
            </a:extLst>
          </a:blip>
          <a:stretch>
            <a:fillRect/>
          </a:stretch>
        </p:blipFill>
        <p:spPr>
          <a:xfrm>
            <a:off x="16089652" y="12393768"/>
            <a:ext cx="623950" cy="645009"/>
          </a:xfrm>
          <a:prstGeom prst="rect">
            <a:avLst/>
          </a:prstGeom>
        </p:spPr>
      </p:pic>
      <p:pic>
        <p:nvPicPr>
          <p:cNvPr id="89" name="Imagen 88">
            <a:extLst>
              <a:ext uri="{FF2B5EF4-FFF2-40B4-BE49-F238E27FC236}">
                <a16:creationId xmlns:a16="http://schemas.microsoft.com/office/drawing/2014/main" id="{F3CE9BA7-BDD9-4AAE-8E90-D23DE7D6DC67}"/>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9915" b="91415" l="10000" r="90000">
                        <a14:foregroundMark x1="37875" y1="91415" x2="37875" y2="91415"/>
                        <a14:foregroundMark x1="35750" y1="90689" x2="35750" y2="90689"/>
                        <a14:foregroundMark x1="62375" y1="90085" x2="62375" y2="90085"/>
                        <a14:foregroundMark x1="70750" y1="91415" x2="70750" y2="91415"/>
                        <a14:foregroundMark x1="68625" y1="89359" x2="68625" y2="89359"/>
                        <a14:foregroundMark x1="70000" y1="90689" x2="67875" y2="90689"/>
                        <a14:foregroundMark x1="63750" y1="90085" x2="63750" y2="90085"/>
                        <a14:foregroundMark x1="63750" y1="90085" x2="63750" y2="90085"/>
                      </a14:backgroundRemoval>
                    </a14:imgEffect>
                  </a14:imgLayer>
                </a14:imgProps>
              </a:ext>
            </a:extLst>
          </a:blip>
          <a:stretch>
            <a:fillRect/>
          </a:stretch>
        </p:blipFill>
        <p:spPr>
          <a:xfrm>
            <a:off x="17190720" y="12402861"/>
            <a:ext cx="623949" cy="645008"/>
          </a:xfrm>
          <a:prstGeom prst="rect">
            <a:avLst/>
          </a:prstGeom>
        </p:spPr>
      </p:pic>
      <p:pic>
        <p:nvPicPr>
          <p:cNvPr id="91" name="Imagen 90">
            <a:extLst>
              <a:ext uri="{FF2B5EF4-FFF2-40B4-BE49-F238E27FC236}">
                <a16:creationId xmlns:a16="http://schemas.microsoft.com/office/drawing/2014/main" id="{1AD45D60-7810-47EC-82A2-2F3C195F53D8}"/>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9915" b="91415" l="10000" r="90000">
                        <a14:foregroundMark x1="37875" y1="91415" x2="37875" y2="91415"/>
                        <a14:foregroundMark x1="35750" y1="90689" x2="35750" y2="90689"/>
                        <a14:foregroundMark x1="62375" y1="90085" x2="62375" y2="90085"/>
                        <a14:foregroundMark x1="70750" y1="91415" x2="70750" y2="91415"/>
                        <a14:foregroundMark x1="68625" y1="89359" x2="68625" y2="89359"/>
                        <a14:foregroundMark x1="70000" y1="90689" x2="67875" y2="90689"/>
                        <a14:foregroundMark x1="63750" y1="90085" x2="63750" y2="90085"/>
                        <a14:foregroundMark x1="63750" y1="90085" x2="63750" y2="90085"/>
                      </a14:backgroundRemoval>
                    </a14:imgEffect>
                  </a14:imgLayer>
                </a14:imgProps>
              </a:ext>
            </a:extLst>
          </a:blip>
          <a:stretch>
            <a:fillRect/>
          </a:stretch>
        </p:blipFill>
        <p:spPr>
          <a:xfrm>
            <a:off x="24433619" y="12225470"/>
            <a:ext cx="653487" cy="675543"/>
          </a:xfrm>
          <a:prstGeom prst="rect">
            <a:avLst/>
          </a:prstGeom>
        </p:spPr>
      </p:pic>
      <p:pic>
        <p:nvPicPr>
          <p:cNvPr id="93" name="Imagen 92">
            <a:extLst>
              <a:ext uri="{FF2B5EF4-FFF2-40B4-BE49-F238E27FC236}">
                <a16:creationId xmlns:a16="http://schemas.microsoft.com/office/drawing/2014/main" id="{AA67EE93-2000-4973-A8E6-F72871D6A0AD}"/>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9915" b="91415" l="10000" r="90000">
                        <a14:foregroundMark x1="37875" y1="91415" x2="37875" y2="91415"/>
                        <a14:foregroundMark x1="35750" y1="90689" x2="35750" y2="90689"/>
                        <a14:foregroundMark x1="62375" y1="90085" x2="62375" y2="90085"/>
                        <a14:foregroundMark x1="70750" y1="91415" x2="70750" y2="91415"/>
                        <a14:foregroundMark x1="68625" y1="89359" x2="68625" y2="89359"/>
                        <a14:foregroundMark x1="70000" y1="90689" x2="67875" y2="90689"/>
                        <a14:foregroundMark x1="63750" y1="90085" x2="63750" y2="90085"/>
                        <a14:foregroundMark x1="63750" y1="90085" x2="63750" y2="90085"/>
                      </a14:backgroundRemoval>
                    </a14:imgEffect>
                  </a14:imgLayer>
                </a14:imgProps>
              </a:ext>
            </a:extLst>
          </a:blip>
          <a:stretch>
            <a:fillRect/>
          </a:stretch>
        </p:blipFill>
        <p:spPr>
          <a:xfrm>
            <a:off x="29380774" y="13038777"/>
            <a:ext cx="492019" cy="508625"/>
          </a:xfrm>
          <a:prstGeom prst="rect">
            <a:avLst/>
          </a:prstGeom>
        </p:spPr>
      </p:pic>
      <p:pic>
        <p:nvPicPr>
          <p:cNvPr id="96" name="Imagen 95">
            <a:extLst>
              <a:ext uri="{FF2B5EF4-FFF2-40B4-BE49-F238E27FC236}">
                <a16:creationId xmlns:a16="http://schemas.microsoft.com/office/drawing/2014/main" id="{095EB1B2-CA0E-4777-886E-F21878AB84BB}"/>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426" l="9904" r="89936">
                        <a14:foregroundMark x1="13259" y1="90000" x2="13259" y2="90000"/>
                        <a14:foregroundMark x1="19808" y1="89149" x2="19808" y2="89149"/>
                        <a14:foregroundMark x1="13259" y1="87872" x2="13259" y2="87872"/>
                        <a14:foregroundMark x1="65974" y1="18936" x2="65974" y2="18936"/>
                        <a14:foregroundMark x1="62620" y1="31277" x2="62300" y2="32553"/>
                        <a14:foregroundMark x1="64696" y1="39362" x2="64696" y2="39362"/>
                        <a14:foregroundMark x1="69169" y1="44043" x2="69169" y2="44043"/>
                        <a14:foregroundMark x1="65016" y1="66809" x2="65016" y2="66809"/>
                        <a14:foregroundMark x1="68850" y1="63191" x2="68850" y2="63191"/>
                        <a14:foregroundMark x1="84505" y1="54043" x2="84505" y2="54043"/>
                        <a14:foregroundMark x1="84185" y1="63191" x2="84185" y2="63191"/>
                        <a14:foregroundMark x1="85623" y1="72340" x2="85623" y2="72340"/>
                        <a14:foregroundMark x1="87220" y1="85532" x2="87220" y2="85532"/>
                        <a14:foregroundMark x1="86901" y1="81915" x2="86901" y2="81915"/>
                        <a14:foregroundMark x1="79393" y1="85957" x2="79393" y2="85957"/>
                        <a14:foregroundMark x1="79712" y1="83191" x2="79712" y2="83191"/>
                        <a14:foregroundMark x1="79712" y1="86809" x2="79712" y2="86809"/>
                        <a14:foregroundMark x1="78754" y1="88298" x2="78754" y2="88298"/>
                        <a14:foregroundMark x1="88339" y1="86809" x2="88339" y2="86809"/>
                        <a14:foregroundMark x1="87700" y1="87234" x2="87700" y2="87234"/>
                        <a14:foregroundMark x1="87700" y1="87234" x2="87700" y2="87234"/>
                        <a14:foregroundMark x1="87700" y1="87234" x2="87700" y2="87234"/>
                        <a14:foregroundMark x1="87700" y1="86383" x2="87700" y2="86383"/>
                        <a14:foregroundMark x1="60863" y1="88298" x2="60863" y2="88298"/>
                        <a14:foregroundMark x1="67093" y1="88298" x2="67093" y2="88298"/>
                        <a14:foregroundMark x1="68850" y1="88723" x2="68850" y2="88723"/>
                        <a14:foregroundMark x1="68850" y1="88723" x2="68850" y2="88723"/>
                        <a14:foregroundMark x1="68850" y1="83191" x2="68850" y2="83191"/>
                        <a14:foregroundMark x1="68371" y1="81489" x2="68371" y2="81489"/>
                        <a14:foregroundMark x1="68371" y1="80426" x2="68371" y2="80426"/>
                        <a14:foregroundMark x1="68850" y1="79574" x2="68850" y2="79574"/>
                        <a14:foregroundMark x1="69169" y1="60426" x2="68051" y2="82340"/>
                        <a14:foregroundMark x1="63259" y1="58085" x2="62620" y2="83830"/>
                        <a14:foregroundMark x1="62620" y1="83830" x2="60543" y2="88723"/>
                        <a14:foregroundMark x1="46805" y1="75106" x2="46805" y2="87234"/>
                        <a14:foregroundMark x1="53994" y1="74468" x2="53674" y2="87872"/>
                        <a14:foregroundMark x1="84824" y1="58085" x2="85942" y2="71915"/>
                        <a14:foregroundMark x1="78435" y1="88723" x2="81150" y2="88298"/>
                        <a14:foregroundMark x1="88658" y1="87234" x2="88019" y2="90426"/>
                        <a14:foregroundMark x1="70128" y1="54043" x2="69489" y2="60000"/>
                        <a14:foregroundMark x1="68371" y1="37660" x2="67093" y2="46809"/>
                        <a14:foregroundMark x1="74920" y1="52128" x2="74601" y2="55319"/>
                        <a14:foregroundMark x1="18371" y1="89149" x2="21565" y2="88723"/>
                        <a14:foregroundMark x1="22204" y1="89149" x2="22843" y2="88723"/>
                        <a14:foregroundMark x1="67732" y1="88723" x2="69489" y2="88723"/>
                        <a14:foregroundMark x1="67732" y1="90000" x2="69169" y2="89149"/>
                        <a14:foregroundMark x1="58466" y1="88723" x2="61981" y2="87234"/>
                        <a14:foregroundMark x1="87700" y1="87234" x2="87700" y2="87234"/>
                      </a14:backgroundRemoval>
                    </a14:imgEffect>
                  </a14:imgLayer>
                </a14:imgProps>
              </a:ext>
            </a:extLst>
          </a:blip>
          <a:stretch>
            <a:fillRect/>
          </a:stretch>
        </p:blipFill>
        <p:spPr>
          <a:xfrm>
            <a:off x="25087106" y="13227592"/>
            <a:ext cx="719640" cy="540305"/>
          </a:xfrm>
          <a:prstGeom prst="rect">
            <a:avLst/>
          </a:prstGeom>
        </p:spPr>
      </p:pic>
      <p:pic>
        <p:nvPicPr>
          <p:cNvPr id="97" name="Imagen 96">
            <a:extLst>
              <a:ext uri="{FF2B5EF4-FFF2-40B4-BE49-F238E27FC236}">
                <a16:creationId xmlns:a16="http://schemas.microsoft.com/office/drawing/2014/main" id="{F2BA58C6-5E64-48F6-A727-624604BEDF73}"/>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426" l="9904" r="89936">
                        <a14:foregroundMark x1="13259" y1="90000" x2="13259" y2="90000"/>
                        <a14:foregroundMark x1="19808" y1="89149" x2="19808" y2="89149"/>
                        <a14:foregroundMark x1="13259" y1="87872" x2="13259" y2="87872"/>
                        <a14:foregroundMark x1="65974" y1="18936" x2="65974" y2="18936"/>
                        <a14:foregroundMark x1="62620" y1="31277" x2="62300" y2="32553"/>
                        <a14:foregroundMark x1="64696" y1="39362" x2="64696" y2="39362"/>
                        <a14:foregroundMark x1="69169" y1="44043" x2="69169" y2="44043"/>
                        <a14:foregroundMark x1="65016" y1="66809" x2="65016" y2="66809"/>
                        <a14:foregroundMark x1="68850" y1="63191" x2="68850" y2="63191"/>
                        <a14:foregroundMark x1="84505" y1="54043" x2="84505" y2="54043"/>
                        <a14:foregroundMark x1="84185" y1="63191" x2="84185" y2="63191"/>
                        <a14:foregroundMark x1="85623" y1="72340" x2="85623" y2="72340"/>
                        <a14:foregroundMark x1="87220" y1="85532" x2="87220" y2="85532"/>
                        <a14:foregroundMark x1="86901" y1="81915" x2="86901" y2="81915"/>
                        <a14:foregroundMark x1="79393" y1="85957" x2="79393" y2="85957"/>
                        <a14:foregroundMark x1="79712" y1="83191" x2="79712" y2="83191"/>
                        <a14:foregroundMark x1="79712" y1="86809" x2="79712" y2="86809"/>
                        <a14:foregroundMark x1="78754" y1="88298" x2="78754" y2="88298"/>
                        <a14:foregroundMark x1="88339" y1="86809" x2="88339" y2="86809"/>
                        <a14:foregroundMark x1="87700" y1="87234" x2="87700" y2="87234"/>
                        <a14:foregroundMark x1="87700" y1="87234" x2="87700" y2="87234"/>
                        <a14:foregroundMark x1="87700" y1="87234" x2="87700" y2="87234"/>
                        <a14:foregroundMark x1="87700" y1="86383" x2="87700" y2="86383"/>
                        <a14:foregroundMark x1="60863" y1="88298" x2="60863" y2="88298"/>
                        <a14:foregroundMark x1="67093" y1="88298" x2="67093" y2="88298"/>
                        <a14:foregroundMark x1="68850" y1="88723" x2="68850" y2="88723"/>
                        <a14:foregroundMark x1="68850" y1="88723" x2="68850" y2="88723"/>
                        <a14:foregroundMark x1="68850" y1="83191" x2="68850" y2="83191"/>
                        <a14:foregroundMark x1="68371" y1="81489" x2="68371" y2="81489"/>
                        <a14:foregroundMark x1="68371" y1="80426" x2="68371" y2="80426"/>
                        <a14:foregroundMark x1="68850" y1="79574" x2="68850" y2="79574"/>
                        <a14:foregroundMark x1="69169" y1="60426" x2="68051" y2="82340"/>
                        <a14:foregroundMark x1="63259" y1="58085" x2="62620" y2="83830"/>
                        <a14:foregroundMark x1="62620" y1="83830" x2="60543" y2="88723"/>
                        <a14:foregroundMark x1="46805" y1="75106" x2="46805" y2="87234"/>
                        <a14:foregroundMark x1="53994" y1="74468" x2="53674" y2="87872"/>
                        <a14:foregroundMark x1="84824" y1="58085" x2="85942" y2="71915"/>
                        <a14:foregroundMark x1="78435" y1="88723" x2="81150" y2="88298"/>
                        <a14:foregroundMark x1="88658" y1="87234" x2="88019" y2="90426"/>
                        <a14:foregroundMark x1="70128" y1="54043" x2="69489" y2="60000"/>
                        <a14:foregroundMark x1="68371" y1="37660" x2="67093" y2="46809"/>
                        <a14:foregroundMark x1="74920" y1="52128" x2="74601" y2="55319"/>
                        <a14:foregroundMark x1="18371" y1="89149" x2="21565" y2="88723"/>
                        <a14:foregroundMark x1="22204" y1="89149" x2="22843" y2="88723"/>
                        <a14:foregroundMark x1="67732" y1="88723" x2="69489" y2="88723"/>
                        <a14:foregroundMark x1="67732" y1="90000" x2="69169" y2="89149"/>
                        <a14:foregroundMark x1="58466" y1="88723" x2="61981" y2="87234"/>
                        <a14:foregroundMark x1="87700" y1="87234" x2="87700" y2="87234"/>
                      </a14:backgroundRemoval>
                    </a14:imgEffect>
                  </a14:imgLayer>
                </a14:imgProps>
              </a:ext>
            </a:extLst>
          </a:blip>
          <a:stretch>
            <a:fillRect/>
          </a:stretch>
        </p:blipFill>
        <p:spPr>
          <a:xfrm>
            <a:off x="27049035" y="12631686"/>
            <a:ext cx="685112" cy="514381"/>
          </a:xfrm>
          <a:prstGeom prst="rect">
            <a:avLst/>
          </a:prstGeom>
        </p:spPr>
      </p:pic>
      <p:graphicFrame>
        <p:nvGraphicFramePr>
          <p:cNvPr id="7" name="Tabla 6">
            <a:extLst>
              <a:ext uri="{FF2B5EF4-FFF2-40B4-BE49-F238E27FC236}">
                <a16:creationId xmlns:a16="http://schemas.microsoft.com/office/drawing/2014/main" id="{1631A0CC-AECA-4C25-BA4D-CF5571626EDB}"/>
              </a:ext>
            </a:extLst>
          </p:cNvPr>
          <p:cNvGraphicFramePr>
            <a:graphicFrameLocks noGrp="1"/>
          </p:cNvGraphicFramePr>
          <p:nvPr>
            <p:extLst>
              <p:ext uri="{D42A27DB-BD31-4B8C-83A1-F6EECF244321}">
                <p14:modId xmlns:p14="http://schemas.microsoft.com/office/powerpoint/2010/main" val="249379095"/>
              </p:ext>
            </p:extLst>
          </p:nvPr>
        </p:nvGraphicFramePr>
        <p:xfrm>
          <a:off x="14321084" y="3171783"/>
          <a:ext cx="6109428" cy="3507588"/>
        </p:xfrm>
        <a:graphic>
          <a:graphicData uri="http://schemas.openxmlformats.org/drawingml/2006/table">
            <a:tbl>
              <a:tblPr>
                <a:effectLst>
                  <a:innerShdw blurRad="114300">
                    <a:prstClr val="black"/>
                  </a:innerShdw>
                </a:effectLst>
                <a:tableStyleId>{6E25E649-3F16-4E02-A733-19D2CDBF48F0}</a:tableStyleId>
              </a:tblPr>
              <a:tblGrid>
                <a:gridCol w="1527357">
                  <a:extLst>
                    <a:ext uri="{9D8B030D-6E8A-4147-A177-3AD203B41FA5}">
                      <a16:colId xmlns:a16="http://schemas.microsoft.com/office/drawing/2014/main" val="1970486229"/>
                    </a:ext>
                  </a:extLst>
                </a:gridCol>
                <a:gridCol w="1527357">
                  <a:extLst>
                    <a:ext uri="{9D8B030D-6E8A-4147-A177-3AD203B41FA5}">
                      <a16:colId xmlns:a16="http://schemas.microsoft.com/office/drawing/2014/main" val="3827485426"/>
                    </a:ext>
                  </a:extLst>
                </a:gridCol>
                <a:gridCol w="1527357">
                  <a:extLst>
                    <a:ext uri="{9D8B030D-6E8A-4147-A177-3AD203B41FA5}">
                      <a16:colId xmlns:a16="http://schemas.microsoft.com/office/drawing/2014/main" val="3371190078"/>
                    </a:ext>
                  </a:extLst>
                </a:gridCol>
                <a:gridCol w="1527357">
                  <a:extLst>
                    <a:ext uri="{9D8B030D-6E8A-4147-A177-3AD203B41FA5}">
                      <a16:colId xmlns:a16="http://schemas.microsoft.com/office/drawing/2014/main" val="3096023957"/>
                    </a:ext>
                  </a:extLst>
                </a:gridCol>
              </a:tblGrid>
              <a:tr h="486618">
                <a:tc>
                  <a:txBody>
                    <a:bodyPr/>
                    <a:lstStyle/>
                    <a:p>
                      <a:pPr algn="ctr" fontAlgn="ctr"/>
                      <a:r>
                        <a:rPr lang="es-PE" sz="1800" b="1" u="none" strike="noStrike" dirty="0">
                          <a:effectLst/>
                        </a:rPr>
                        <a:t>Indicador </a:t>
                      </a:r>
                      <a:endParaRPr lang="es-PE" sz="1800" b="1" i="0" u="none" strike="noStrike" dirty="0">
                        <a:solidFill>
                          <a:srgbClr val="FFFFFF"/>
                        </a:solidFill>
                        <a:effectLst/>
                        <a:latin typeface="Arial Rounded MT Bold" panose="020F07040305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6FF99"/>
                    </a:solidFill>
                  </a:tcPr>
                </a:tc>
                <a:tc>
                  <a:txBody>
                    <a:bodyPr/>
                    <a:lstStyle/>
                    <a:p>
                      <a:pPr algn="ctr" fontAlgn="ctr"/>
                      <a:r>
                        <a:rPr lang="es-PE" sz="1800" b="1" u="none" strike="noStrike" dirty="0">
                          <a:effectLst/>
                        </a:rPr>
                        <a:t>Descripción  </a:t>
                      </a:r>
                      <a:endParaRPr lang="es-PE" sz="1800" b="1" i="0" u="none" strike="noStrike" dirty="0">
                        <a:solidFill>
                          <a:srgbClr val="FFFFFF"/>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6FF99"/>
                    </a:solidFill>
                  </a:tcPr>
                </a:tc>
                <a:tc>
                  <a:txBody>
                    <a:bodyPr/>
                    <a:lstStyle/>
                    <a:p>
                      <a:pPr algn="ctr" fontAlgn="ctr"/>
                      <a:r>
                        <a:rPr lang="es-PE" sz="1800" b="1" u="none" strike="noStrike">
                          <a:effectLst/>
                        </a:rPr>
                        <a:t>Cantidad </a:t>
                      </a:r>
                      <a:endParaRPr lang="es-PE" sz="1800" b="1" i="0" u="none" strike="noStrike">
                        <a:solidFill>
                          <a:srgbClr val="FFFFFF"/>
                        </a:solidFill>
                        <a:effectLst/>
                        <a:latin typeface="Arial Rounded MT Bold" panose="020F07040305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66FF99"/>
                    </a:solidFill>
                  </a:tcPr>
                </a:tc>
                <a:tc>
                  <a:txBody>
                    <a:bodyPr/>
                    <a:lstStyle/>
                    <a:p>
                      <a:pPr algn="ctr" fontAlgn="ctr"/>
                      <a:r>
                        <a:rPr lang="es-PE" sz="1800" b="1" u="none" strike="noStrike" dirty="0">
                          <a:effectLst/>
                        </a:rPr>
                        <a:t>Porcentaje </a:t>
                      </a:r>
                      <a:endParaRPr lang="es-PE" sz="1800" b="1" i="0" u="none" strike="noStrike" dirty="0">
                        <a:solidFill>
                          <a:srgbClr val="FFFFFF"/>
                        </a:solidFill>
                        <a:effectLst/>
                        <a:latin typeface="Arial Rounded MT Bold" panose="020F07040305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66FF99"/>
                    </a:solidFill>
                  </a:tcPr>
                </a:tc>
                <a:extLst>
                  <a:ext uri="{0D108BD9-81ED-4DB2-BD59-A6C34878D82A}">
                    <a16:rowId xmlns:a16="http://schemas.microsoft.com/office/drawing/2014/main" val="3561952151"/>
                  </a:ext>
                </a:extLst>
              </a:tr>
              <a:tr h="462745">
                <a:tc rowSpan="2">
                  <a:txBody>
                    <a:bodyPr/>
                    <a:lstStyle/>
                    <a:p>
                      <a:pPr algn="ctr" fontAlgn="ctr"/>
                      <a:r>
                        <a:rPr lang="es-PE" sz="1600" u="none" strike="noStrike" dirty="0">
                          <a:effectLst/>
                        </a:rPr>
                        <a:t>Genero </a:t>
                      </a:r>
                      <a:endParaRPr lang="es-PE" sz="1600" b="1" i="0" u="none" strike="noStrike" dirty="0">
                        <a:solidFill>
                          <a:srgbClr val="FFFFFF"/>
                        </a:solidFill>
                        <a:effectLst/>
                        <a:latin typeface="Arial Rounded MT Bold" panose="020F07040305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s-PE" sz="1600" u="none" strike="noStrike" dirty="0">
                          <a:effectLst/>
                        </a:rPr>
                        <a:t>Hombres </a:t>
                      </a:r>
                      <a:endParaRPr lang="es-PE" sz="1600" b="0"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PE" sz="1600" u="none" strike="noStrike">
                          <a:effectLst/>
                        </a:rPr>
                        <a:t>45</a:t>
                      </a:r>
                      <a:endParaRPr lang="es-PE" sz="1600" b="0" i="0" u="none" strike="noStrike">
                        <a:solidFill>
                          <a:srgbClr val="000000"/>
                        </a:solidFill>
                        <a:effectLst/>
                        <a:latin typeface="Arial Rounded MT Bold" panose="020F07040305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PE" sz="1600" u="none" strike="noStrike">
                          <a:effectLst/>
                        </a:rPr>
                        <a:t>56%</a:t>
                      </a:r>
                      <a:endParaRPr lang="es-PE" sz="1600" b="0" i="0" u="none" strike="noStrike">
                        <a:solidFill>
                          <a:srgbClr val="000000"/>
                        </a:solidFill>
                        <a:effectLst/>
                        <a:latin typeface="Arial Rounded MT Bold" panose="020F07040305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6779839"/>
                  </a:ext>
                </a:extLst>
              </a:tr>
              <a:tr h="462745">
                <a:tc vMerge="1">
                  <a:txBody>
                    <a:bodyPr/>
                    <a:lstStyle/>
                    <a:p>
                      <a:endParaRPr lang="es-PE"/>
                    </a:p>
                  </a:txBody>
                  <a:tcPr/>
                </a:tc>
                <a:tc>
                  <a:txBody>
                    <a:bodyPr/>
                    <a:lstStyle/>
                    <a:p>
                      <a:pPr algn="ctr" fontAlgn="ctr"/>
                      <a:r>
                        <a:rPr lang="es-PE" sz="1600" u="none" strike="noStrike" dirty="0">
                          <a:effectLst/>
                        </a:rPr>
                        <a:t>Mujeres </a:t>
                      </a:r>
                      <a:endParaRPr lang="es-PE" sz="1600" b="0"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s-PE" sz="1600" u="none" strike="noStrike" dirty="0">
                          <a:effectLst/>
                        </a:rPr>
                        <a:t>35</a:t>
                      </a:r>
                      <a:endParaRPr lang="es-PE" sz="1600" b="0" i="0" u="none" strike="noStrike" dirty="0">
                        <a:solidFill>
                          <a:srgbClr val="000000"/>
                        </a:solidFill>
                        <a:effectLst/>
                        <a:latin typeface="Arial Rounded MT Bold" panose="020F07040305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s-PE" sz="1600" u="none" strike="noStrike" dirty="0">
                          <a:effectLst/>
                        </a:rPr>
                        <a:t>44%</a:t>
                      </a:r>
                      <a:endParaRPr lang="es-PE" sz="1600" b="0" i="0" u="none" strike="noStrike" dirty="0">
                        <a:solidFill>
                          <a:srgbClr val="000000"/>
                        </a:solidFill>
                        <a:effectLst/>
                        <a:latin typeface="Arial Rounded MT Bold" panose="020F07040305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051655"/>
                  </a:ext>
                </a:extLst>
              </a:tr>
              <a:tr h="462745">
                <a:tc rowSpan="3">
                  <a:txBody>
                    <a:bodyPr/>
                    <a:lstStyle/>
                    <a:p>
                      <a:pPr algn="ctr" fontAlgn="ctr"/>
                      <a:r>
                        <a:rPr lang="es-PE" sz="1600" u="none" strike="noStrike" dirty="0">
                          <a:effectLst/>
                        </a:rPr>
                        <a:t>Edad </a:t>
                      </a:r>
                      <a:endParaRPr lang="es-PE" sz="1600" b="1" i="0" u="none" strike="noStrike" dirty="0">
                        <a:solidFill>
                          <a:srgbClr val="FFFFFF"/>
                        </a:solidFill>
                        <a:effectLst/>
                        <a:latin typeface="Arial Rounded MT Bold" panose="020F07040305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s-PE" sz="1600" u="none" strike="noStrike">
                          <a:effectLst/>
                        </a:rPr>
                        <a:t>12 años </a:t>
                      </a:r>
                      <a:endParaRPr lang="es-PE" sz="1600" b="0" i="0" u="none" strike="noStrike">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PE" sz="1600" u="none" strike="noStrike">
                          <a:effectLst/>
                        </a:rPr>
                        <a:t>31</a:t>
                      </a:r>
                      <a:endParaRPr lang="es-PE" sz="1600" b="0" i="0" u="none" strike="noStrike">
                        <a:solidFill>
                          <a:srgbClr val="000000"/>
                        </a:solidFill>
                        <a:effectLst/>
                        <a:latin typeface="Arial Rounded MT Bold" panose="020F07040305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PE" sz="1600" u="none" strike="noStrike">
                          <a:effectLst/>
                        </a:rPr>
                        <a:t>39%</a:t>
                      </a:r>
                      <a:endParaRPr lang="es-PE" sz="1600" b="0" i="0" u="none" strike="noStrike">
                        <a:solidFill>
                          <a:srgbClr val="000000"/>
                        </a:solidFill>
                        <a:effectLst/>
                        <a:latin typeface="Arial Rounded MT Bold" panose="020F07040305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779666"/>
                  </a:ext>
                </a:extLst>
              </a:tr>
              <a:tr h="462745">
                <a:tc vMerge="1">
                  <a:txBody>
                    <a:bodyPr/>
                    <a:lstStyle/>
                    <a:p>
                      <a:endParaRPr lang="es-PE"/>
                    </a:p>
                  </a:txBody>
                  <a:tcPr/>
                </a:tc>
                <a:tc>
                  <a:txBody>
                    <a:bodyPr/>
                    <a:lstStyle/>
                    <a:p>
                      <a:pPr algn="ctr" fontAlgn="ctr"/>
                      <a:r>
                        <a:rPr lang="es-PE" sz="1600" u="none" strike="noStrike" dirty="0">
                          <a:effectLst/>
                        </a:rPr>
                        <a:t>13 años</a:t>
                      </a:r>
                      <a:endParaRPr lang="es-PE" sz="1600" b="0"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PE" sz="1600" u="none" strike="noStrike" dirty="0">
                          <a:effectLst/>
                        </a:rPr>
                        <a:t>36</a:t>
                      </a:r>
                      <a:endParaRPr lang="es-PE" sz="1600" b="0" i="0" u="none" strike="noStrike" dirty="0">
                        <a:solidFill>
                          <a:srgbClr val="000000"/>
                        </a:solidFill>
                        <a:effectLst/>
                        <a:latin typeface="Arial Rounded MT Bold" panose="020F0704030504030204" pitchFamily="34" charset="0"/>
                      </a:endParaRPr>
                    </a:p>
                  </a:txBody>
                  <a:tcPr marL="9525" marR="9525" marT="9525" marB="0" anchor="ctr"/>
                </a:tc>
                <a:tc>
                  <a:txBody>
                    <a:bodyPr/>
                    <a:lstStyle/>
                    <a:p>
                      <a:pPr algn="ctr" fontAlgn="ctr"/>
                      <a:r>
                        <a:rPr lang="es-PE" sz="1600" u="none" strike="noStrike" dirty="0">
                          <a:effectLst/>
                        </a:rPr>
                        <a:t>45%</a:t>
                      </a:r>
                      <a:endParaRPr lang="es-PE" sz="1600" b="0" i="0" u="none" strike="noStrike" dirty="0">
                        <a:solidFill>
                          <a:srgbClr val="000000"/>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240935367"/>
                  </a:ext>
                </a:extLst>
              </a:tr>
              <a:tr h="462745">
                <a:tc vMerge="1">
                  <a:txBody>
                    <a:bodyPr/>
                    <a:lstStyle/>
                    <a:p>
                      <a:endParaRPr lang="es-PE"/>
                    </a:p>
                  </a:txBody>
                  <a:tcPr/>
                </a:tc>
                <a:tc>
                  <a:txBody>
                    <a:bodyPr/>
                    <a:lstStyle/>
                    <a:p>
                      <a:pPr algn="ctr" fontAlgn="ctr"/>
                      <a:r>
                        <a:rPr lang="es-PE" sz="1600" u="none" strike="noStrike">
                          <a:effectLst/>
                        </a:rPr>
                        <a:t>14 años</a:t>
                      </a:r>
                      <a:endParaRPr lang="es-PE" sz="1600" b="0" i="0" u="none" strike="noStrike">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s-PE" sz="1600" u="none" strike="noStrike">
                          <a:effectLst/>
                        </a:rPr>
                        <a:t>13</a:t>
                      </a:r>
                      <a:endParaRPr lang="es-PE" sz="1600" b="0" i="0" u="none" strike="noStrike">
                        <a:solidFill>
                          <a:srgbClr val="000000"/>
                        </a:solidFill>
                        <a:effectLst/>
                        <a:latin typeface="Arial Rounded MT Bold" panose="020F07040305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s-PE" sz="1600" u="none" strike="noStrike" dirty="0">
                          <a:effectLst/>
                        </a:rPr>
                        <a:t>16%</a:t>
                      </a:r>
                      <a:endParaRPr lang="es-PE" sz="1600" b="0" i="0" u="none" strike="noStrike" dirty="0">
                        <a:solidFill>
                          <a:srgbClr val="000000"/>
                        </a:solidFill>
                        <a:effectLst/>
                        <a:latin typeface="Arial Rounded MT Bold" panose="020F07040305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50296"/>
                  </a:ext>
                </a:extLst>
              </a:tr>
              <a:tr h="247970">
                <a:tc rowSpan="2">
                  <a:txBody>
                    <a:bodyPr/>
                    <a:lstStyle/>
                    <a:p>
                      <a:pPr algn="ctr" fontAlgn="ctr"/>
                      <a:r>
                        <a:rPr lang="es-PE" sz="1600" u="none" strike="noStrike" dirty="0">
                          <a:effectLst/>
                        </a:rPr>
                        <a:t>Zona residencial </a:t>
                      </a:r>
                      <a:endParaRPr lang="es-PE" sz="1600" b="1" i="0" u="none" strike="noStrike" dirty="0">
                        <a:solidFill>
                          <a:srgbClr val="FFFFFF"/>
                        </a:solidFill>
                        <a:effectLst/>
                        <a:latin typeface="Arial Rounded MT Bold" panose="020F07040305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FFCC"/>
                    </a:solidFill>
                  </a:tcPr>
                </a:tc>
                <a:tc>
                  <a:txBody>
                    <a:bodyPr/>
                    <a:lstStyle/>
                    <a:p>
                      <a:pPr algn="ctr" fontAlgn="ctr"/>
                      <a:r>
                        <a:rPr lang="es-PE" sz="1600" u="none" strike="noStrike">
                          <a:effectLst/>
                        </a:rPr>
                        <a:t>Rural </a:t>
                      </a:r>
                      <a:endParaRPr lang="es-PE" sz="1600" b="0" i="0" u="none" strike="noStrike">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PE" sz="1600" u="none" strike="noStrike">
                          <a:effectLst/>
                        </a:rPr>
                        <a:t>27</a:t>
                      </a:r>
                      <a:endParaRPr lang="es-PE" sz="1600" b="0" i="0" u="none" strike="noStrike">
                        <a:solidFill>
                          <a:srgbClr val="000000"/>
                        </a:solidFill>
                        <a:effectLst/>
                        <a:latin typeface="Arial Rounded MT Bold" panose="020F07040305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s-PE" sz="1600" u="none" strike="noStrike">
                          <a:effectLst/>
                        </a:rPr>
                        <a:t>34%</a:t>
                      </a:r>
                      <a:endParaRPr lang="es-PE" sz="1600" b="0" i="0" u="none" strike="noStrike">
                        <a:solidFill>
                          <a:srgbClr val="000000"/>
                        </a:solidFill>
                        <a:effectLst/>
                        <a:latin typeface="Arial Rounded MT Bold" panose="020F07040305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57829812"/>
                  </a:ext>
                </a:extLst>
              </a:tr>
              <a:tr h="453880">
                <a:tc vMerge="1">
                  <a:txBody>
                    <a:bodyPr/>
                    <a:lstStyle/>
                    <a:p>
                      <a:endParaRPr lang="es-PE"/>
                    </a:p>
                  </a:txBody>
                  <a:tcPr/>
                </a:tc>
                <a:tc>
                  <a:txBody>
                    <a:bodyPr/>
                    <a:lstStyle/>
                    <a:p>
                      <a:pPr algn="ctr" fontAlgn="ctr"/>
                      <a:r>
                        <a:rPr lang="es-PE" sz="1600" u="none" strike="noStrike">
                          <a:effectLst/>
                        </a:rPr>
                        <a:t>Urbano </a:t>
                      </a:r>
                      <a:endParaRPr lang="es-PE" sz="1600" b="0" i="0" u="none" strike="noStrike">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PE" sz="1600" u="none" strike="noStrike">
                          <a:effectLst/>
                        </a:rPr>
                        <a:t>53</a:t>
                      </a:r>
                      <a:endParaRPr lang="es-PE" sz="1600" b="0" i="0" u="none" strike="noStrike">
                        <a:solidFill>
                          <a:srgbClr val="000000"/>
                        </a:solidFill>
                        <a:effectLst/>
                        <a:latin typeface="Arial Rounded MT Bold" panose="020F0704030504030204" pitchFamily="34" charset="0"/>
                      </a:endParaRPr>
                    </a:p>
                  </a:txBody>
                  <a:tcPr marL="9525" marR="9525" marT="9525" marB="0" anchor="ctr"/>
                </a:tc>
                <a:tc>
                  <a:txBody>
                    <a:bodyPr/>
                    <a:lstStyle/>
                    <a:p>
                      <a:pPr algn="ctr" fontAlgn="ctr"/>
                      <a:r>
                        <a:rPr lang="es-PE" sz="1600" u="none" strike="noStrike" dirty="0">
                          <a:effectLst/>
                        </a:rPr>
                        <a:t>66%</a:t>
                      </a:r>
                      <a:endParaRPr lang="es-PE" sz="1600" b="0" i="0" u="none" strike="noStrike" dirty="0">
                        <a:solidFill>
                          <a:srgbClr val="000000"/>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3297008296"/>
                  </a:ext>
                </a:extLst>
              </a:tr>
            </a:tbl>
          </a:graphicData>
        </a:graphic>
      </p:graphicFrame>
      <p:pic>
        <p:nvPicPr>
          <p:cNvPr id="11" name="Imagen 10">
            <a:extLst>
              <a:ext uri="{FF2B5EF4-FFF2-40B4-BE49-F238E27FC236}">
                <a16:creationId xmlns:a16="http://schemas.microsoft.com/office/drawing/2014/main" id="{AF98CCF5-6664-4705-AA21-8226DB29E47A}"/>
              </a:ext>
            </a:extLst>
          </p:cNvPr>
          <p:cNvPicPr>
            <a:picLocks noChangeAspect="1"/>
          </p:cNvPicPr>
          <p:nvPr/>
        </p:nvPicPr>
        <p:blipFill>
          <a:blip r:embed="rId23"/>
          <a:stretch>
            <a:fillRect/>
          </a:stretch>
        </p:blipFill>
        <p:spPr>
          <a:xfrm>
            <a:off x="20669248" y="2339680"/>
            <a:ext cx="4091114" cy="2459021"/>
          </a:xfrm>
          <a:prstGeom prst="rect">
            <a:avLst/>
          </a:prstGeom>
          <a:ln w="38100">
            <a:solidFill>
              <a:srgbClr val="CC66FF"/>
            </a:solidFill>
          </a:ln>
          <a:effectLst>
            <a:outerShdw blurRad="292100" dist="139700" dir="2700000" algn="tl" rotWithShape="0">
              <a:srgbClr val="333333">
                <a:alpha val="65000"/>
              </a:srgbClr>
            </a:outerShdw>
          </a:effectLst>
        </p:spPr>
      </p:pic>
      <p:pic>
        <p:nvPicPr>
          <p:cNvPr id="14" name="Imagen 13">
            <a:extLst>
              <a:ext uri="{FF2B5EF4-FFF2-40B4-BE49-F238E27FC236}">
                <a16:creationId xmlns:a16="http://schemas.microsoft.com/office/drawing/2014/main" id="{1683522A-586A-445B-BC5F-4377CBE2D0DD}"/>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7649" b="96601" l="2556" r="95847">
                        <a14:foregroundMark x1="11342" y1="16997" x2="10863" y2="50142"/>
                        <a14:foregroundMark x1="7827" y1="11898" x2="15655" y2="11898"/>
                        <a14:foregroundMark x1="9744" y1="32861" x2="8307" y2="53541"/>
                        <a14:foregroundMark x1="10224" y1="73088" x2="9265" y2="85552"/>
                        <a14:foregroundMark x1="2556" y1="92635" x2="7029" y2="95184"/>
                        <a14:foregroundMark x1="8466" y1="89802" x2="7029" y2="93201"/>
                        <a14:foregroundMark x1="16773" y1="91501" x2="13738" y2="95184"/>
                        <a14:foregroundMark x1="20927" y1="64023" x2="19169" y2="68839"/>
                        <a14:foregroundMark x1="17549" y1="46742" x2="19010" y2="55807"/>
                        <a14:foregroundMark x1="17412" y1="45892" x2="17549" y2="46742"/>
                        <a14:foregroundMark x1="16134" y1="37960" x2="16864" y2="42493"/>
                        <a14:foregroundMark x1="17732" y1="13598" x2="17732" y2="24363"/>
                        <a14:foregroundMark x1="30831" y1="12748" x2="33866" y2="23513"/>
                        <a14:foregroundMark x1="33574" y1="26912" x2="31310" y2="53258"/>
                        <a14:foregroundMark x1="33866" y1="23513" x2="33574" y2="26912"/>
                        <a14:foregroundMark x1="31310" y1="53258" x2="30671" y2="56374"/>
                        <a14:foregroundMark x1="36581" y1="11048" x2="39936" y2="12181"/>
                        <a14:foregroundMark x1="46965" y1="11898" x2="57668" y2="12181"/>
                        <a14:foregroundMark x1="52878" y1="26062" x2="51118" y2="31161"/>
                        <a14:foregroundMark x1="57668" y1="12181" x2="52878" y2="26062"/>
                        <a14:foregroundMark x1="51118" y1="31161" x2="49042" y2="45609"/>
                        <a14:foregroundMark x1="49042" y1="45609" x2="50799" y2="55807"/>
                        <a14:foregroundMark x1="71246" y1="18980" x2="71246" y2="32011"/>
                        <a14:foregroundMark x1="89617" y1="17280" x2="95208" y2="13598"/>
                        <a14:foregroundMark x1="91433" y1="44066" x2="95048" y2="86119"/>
                        <a14:foregroundMark x1="91054" y1="39660" x2="91078" y2="39943"/>
                        <a14:foregroundMark x1="95048" y1="86119" x2="96166" y2="92351"/>
                        <a14:foregroundMark x1="85942" y1="82153" x2="85783" y2="90935"/>
                        <a14:foregroundMark x1="85783" y1="90935" x2="85783" y2="90935"/>
                        <a14:foregroundMark x1="85463" y1="61190" x2="85463" y2="74504"/>
                        <a14:foregroundMark x1="73323" y1="7649" x2="77636" y2="11048"/>
                        <a14:foregroundMark x1="29103" y1="63739" x2="30192" y2="70822"/>
                        <a14:foregroundMark x1="28754" y1="61473" x2="29103" y2="63739"/>
                        <a14:foregroundMark x1="30192" y1="70822" x2="32268" y2="75071"/>
                        <a14:foregroundMark x1="35783" y1="87252" x2="36581" y2="93201"/>
                        <a14:foregroundMark x1="33227" y1="90368" x2="31629" y2="96601"/>
                        <a14:foregroundMark x1="44089" y1="51558" x2="42812" y2="54958"/>
                        <a14:foregroundMark x1="42492" y1="58924" x2="42492" y2="58924"/>
                        <a14:foregroundMark x1="42492" y1="59773" x2="42492" y2="59773"/>
                        <a14:foregroundMark x1="49840" y1="65439" x2="50160" y2="76771"/>
                        <a14:foregroundMark x1="7029" y1="55241" x2="7029" y2="57224"/>
                        <a14:foregroundMark x1="7827" y1="38810" x2="7508" y2="45042"/>
                        <a14:foregroundMark x1="66813" y1="70540" x2="66454" y2="71671"/>
                        <a14:foregroundMark x1="67724" y1="67667" x2="67043" y2="69813"/>
                        <a14:foregroundMark x1="65495" y1="82153" x2="65335" y2="93484"/>
                        <a14:foregroundMark x1="73163" y1="90652" x2="71246" y2="95751"/>
                        <a14:foregroundMark x1="84345" y1="31728" x2="84750" y2="37960"/>
                        <a14:foregroundMark x1="91054" y1="32011" x2="92812" y2="32011"/>
                        <a14:foregroundMark x1="90735" y1="28612" x2="90958" y2="28612"/>
                        <a14:foregroundMark x1="84984" y1="30312" x2="85783" y2="30312"/>
                        <a14:foregroundMark x1="6869" y1="53258" x2="6869" y2="53258"/>
                        <a14:foregroundMark x1="57188" y1="53541" x2="58466" y2="56374"/>
                        <a14:foregroundMark x1="93291" y1="43343" x2="93291" y2="49008"/>
                        <a14:foregroundMark x1="93291" y1="41360" x2="93291" y2="43343"/>
                        <a14:foregroundMark x1="93291" y1="39093" x2="93291" y2="41360"/>
                        <a14:foregroundMark x1="93291" y1="49008" x2="93291" y2="49008"/>
                        <a14:foregroundMark x1="81629" y1="35411" x2="81629" y2="35411"/>
                        <a14:foregroundMark x1="81470" y1="37110" x2="81470" y2="37110"/>
                        <a14:foregroundMark x1="82301" y1="42210" x2="82907" y2="47592"/>
                        <a14:foregroundMark x1="82109" y1="40510" x2="82301" y2="42210"/>
                        <a14:foregroundMark x1="81949" y1="39093" x2="82109" y2="40510"/>
                        <a14:foregroundMark x1="72199" y1="73536" x2="71885" y2="79320"/>
                        <a14:foregroundMark x1="72453" y1="68857" x2="72273" y2="72172"/>
                        <a14:foregroundMark x1="72684" y1="64589" x2="72561" y2="66861"/>
                        <a14:foregroundMark x1="66454" y1="89518" x2="66454" y2="89518"/>
                        <a14:foregroundMark x1="84824" y1="40793" x2="84824" y2="40793"/>
                        <a14:backgroundMark x1="22843" y1="23513" x2="22524" y2="37960"/>
                        <a14:backgroundMark x1="63419" y1="20680" x2="62141" y2="32861"/>
                        <a14:backgroundMark x1="80990" y1="22663" x2="78115" y2="36827"/>
                        <a14:backgroundMark x1="89137" y1="65439" x2="89137" y2="69688"/>
                        <a14:backgroundMark x1="69694" y1="78947" x2="69649" y2="81020"/>
                        <a14:backgroundMark x1="31150" y1="63739" x2="31150" y2="63739"/>
                        <a14:backgroundMark x1="16294" y1="46742" x2="16294" y2="46742"/>
                        <a14:backgroundMark x1="15815" y1="42493" x2="15815" y2="45892"/>
                        <a14:backgroundMark x1="20128" y1="62040" x2="20927" y2="61473"/>
                        <a14:backgroundMark x1="45367" y1="54108" x2="45367" y2="55807"/>
                        <a14:backgroundMark x1="54633" y1="26912" x2="56230" y2="26912"/>
                        <a14:backgroundMark x1="35144" y1="26629" x2="36741" y2="26912"/>
                        <a14:backgroundMark x1="33706" y1="26912" x2="33706" y2="26912"/>
                        <a14:backgroundMark x1="53195" y1="26062" x2="53195" y2="26062"/>
                        <a14:backgroundMark x1="72843" y1="24079" x2="73323" y2="24079"/>
                        <a14:backgroundMark x1="67732" y1="25212" x2="68211" y2="25212"/>
                        <a14:backgroundMark x1="91374" y1="26062" x2="91650" y2="26062"/>
                        <a14:backgroundMark x1="76518" y1="62040" x2="76997" y2="65439"/>
                        <a14:backgroundMark x1="74281" y1="64023" x2="74444" y2="64888"/>
                        <a14:backgroundMark x1="74421" y1="79751" x2="74281" y2="82720"/>
                        <a14:backgroundMark x1="91853" y1="26629" x2="93291" y2="27479"/>
                        <a14:backgroundMark x1="92332" y1="39093" x2="92332" y2="39093"/>
                        <a14:backgroundMark x1="92652" y1="37960" x2="92652" y2="37960"/>
                        <a14:backgroundMark x1="84345" y1="37960" x2="84345" y2="37960"/>
                        <a14:backgroundMark x1="83546" y1="37960" x2="83546" y2="38534"/>
                        <a14:backgroundMark x1="69649" y1="71388" x2="68371" y2="84703"/>
                        <a14:backgroundMark x1="70288" y1="66289" x2="70128" y2="68272"/>
                        <a14:backgroundMark x1="70607" y1="64589" x2="70607" y2="64589"/>
                        <a14:backgroundMark x1="83067" y1="40510" x2="83067" y2="40510"/>
                        <a14:backgroundMark x1="83546" y1="42210" x2="83546" y2="42210"/>
                        <a14:backgroundMark x1="92332" y1="41360" x2="92332" y2="41360"/>
                        <a14:backgroundMark x1="92332" y1="43343" x2="92332" y2="43343"/>
                      </a14:backgroundRemoval>
                    </a14:imgEffect>
                  </a14:imgLayer>
                </a14:imgProps>
              </a:ext>
            </a:extLst>
          </a:blip>
          <a:stretch>
            <a:fillRect/>
          </a:stretch>
        </p:blipFill>
        <p:spPr>
          <a:xfrm>
            <a:off x="21373123" y="3047922"/>
            <a:ext cx="1026033" cy="578578"/>
          </a:xfrm>
          <a:prstGeom prst="rect">
            <a:avLst/>
          </a:prstGeom>
        </p:spPr>
      </p:pic>
      <p:pic>
        <p:nvPicPr>
          <p:cNvPr id="15" name="Imagen 14">
            <a:extLst>
              <a:ext uri="{FF2B5EF4-FFF2-40B4-BE49-F238E27FC236}">
                <a16:creationId xmlns:a16="http://schemas.microsoft.com/office/drawing/2014/main" id="{426626AF-12BD-4B18-9749-73D2E6787012}"/>
              </a:ext>
            </a:extLst>
          </p:cNvPr>
          <p:cNvPicPr>
            <a:picLocks noChangeAspect="1"/>
          </p:cNvPicPr>
          <p:nvPr/>
        </p:nvPicPr>
        <p:blipFill>
          <a:blip r:embed="rId26">
            <a:extLst>
              <a:ext uri="{BEBA8EAE-BF5A-486C-A8C5-ECC9F3942E4B}">
                <a14:imgProps xmlns:a14="http://schemas.microsoft.com/office/drawing/2010/main">
                  <a14:imgLayer r:embed="rId27">
                    <a14:imgEffect>
                      <a14:backgroundRemoval t="10000" b="90000" l="10000" r="90000">
                        <a14:foregroundMark x1="19649" y1="53613" x2="20447" y2="68908"/>
                        <a14:foregroundMark x1="42332" y1="31261" x2="41534" y2="55462"/>
                        <a14:foregroundMark x1="58786" y1="17143" x2="57987" y2="28571"/>
                        <a14:foregroundMark x1="60383" y1="36639" x2="59585" y2="51933"/>
                        <a14:foregroundMark x1="81789" y1="18824" x2="81789" y2="27731"/>
                        <a14:foregroundMark x1="81789" y1="39664" x2="81789" y2="54118"/>
                        <a14:foregroundMark x1="79073" y1="54454" x2="77796" y2="66387"/>
                        <a14:foregroundMark x1="84665" y1="53613" x2="86741" y2="87731"/>
                        <a14:foregroundMark x1="82588" y1="34118" x2="87859" y2="37983"/>
                        <a14:foregroundMark x1="62141" y1="34622" x2="61661" y2="49412"/>
                        <a14:foregroundMark x1="40256" y1="27731" x2="40256" y2="45546"/>
                        <a14:foregroundMark x1="36262" y1="51597" x2="37380" y2="67227"/>
                        <a14:foregroundMark x1="57668" y1="84202" x2="57668" y2="84202"/>
                        <a14:foregroundMark x1="62939" y1="50756" x2="63419" y2="62857"/>
                        <a14:foregroundMark x1="63419" y1="62857" x2="63259" y2="63529"/>
                        <a14:foregroundMark x1="17252" y1="23193" x2="18530" y2="32101"/>
                        <a14:foregroundMark x1="57188" y1="52773" x2="58466" y2="65210"/>
                        <a14:foregroundMark x1="58466" y1="65210" x2="58466" y2="65210"/>
                        <a14:foregroundMark x1="83067" y1="21849" x2="81789" y2="24874"/>
                        <a14:foregroundMark x1="83067" y1="35798" x2="84665" y2="48571"/>
                        <a14:foregroundMark x1="33866" y1="34118" x2="34665" y2="40504"/>
                        <a14:foregroundMark x1="16134" y1="84706" x2="14377" y2="86387"/>
                        <a14:foregroundMark x1="21246" y1="84706" x2="23802" y2="87227"/>
                        <a14:foregroundMark x1="39936" y1="30252" x2="39936" y2="41008"/>
                        <a14:foregroundMark x1="35783" y1="34118" x2="35783" y2="43529"/>
                        <a14:foregroundMark x1="38658" y1="16303" x2="42332" y2="15966"/>
                        <a14:foregroundMark x1="60863" y1="20504" x2="62460" y2="20168"/>
                        <a14:foregroundMark x1="76997" y1="34118" x2="81470" y2="34118"/>
                        <a14:foregroundMark x1="43930" y1="33782" x2="45527" y2="33277"/>
                        <a14:foregroundMark x1="34665" y1="32101" x2="34665" y2="31597"/>
                        <a14:foregroundMark x1="47125" y1="37143" x2="47604" y2="54454"/>
                        <a14:foregroundMark x1="31470" y1="37143" x2="32588" y2="54118"/>
                        <a14:foregroundMark x1="25399" y1="54454" x2="25399" y2="54454"/>
                        <a14:foregroundMark x1="69010" y1="39664" x2="66933" y2="50756"/>
                        <a14:foregroundMark x1="53195" y1="40504" x2="53195" y2="52773"/>
                        <a14:foregroundMark x1="86262" y1="29412" x2="86262" y2="32941"/>
                        <a14:foregroundMark x1="79073" y1="16807" x2="82268" y2="15966"/>
                        <a14:foregroundMark x1="62939" y1="68571" x2="62939" y2="76639"/>
                        <a14:foregroundMark x1="21725" y1="83025" x2="23003" y2="87227"/>
                        <a14:foregroundMark x1="10383" y1="39664" x2="10064" y2="46050"/>
                      </a14:backgroundRemoval>
                    </a14:imgEffect>
                  </a14:imgLayer>
                </a14:imgProps>
              </a:ext>
            </a:extLst>
          </a:blip>
          <a:stretch>
            <a:fillRect/>
          </a:stretch>
        </p:blipFill>
        <p:spPr>
          <a:xfrm>
            <a:off x="22917127" y="3131832"/>
            <a:ext cx="835124" cy="793768"/>
          </a:xfrm>
          <a:prstGeom prst="rect">
            <a:avLst/>
          </a:prstGeom>
        </p:spPr>
      </p:pic>
      <p:pic>
        <p:nvPicPr>
          <p:cNvPr id="16" name="Imagen 15">
            <a:extLst>
              <a:ext uri="{FF2B5EF4-FFF2-40B4-BE49-F238E27FC236}">
                <a16:creationId xmlns:a16="http://schemas.microsoft.com/office/drawing/2014/main" id="{3E6353E0-105D-4FE6-A9A8-7614C4FA73CC}"/>
              </a:ext>
            </a:extLst>
          </p:cNvPr>
          <p:cNvPicPr>
            <a:picLocks noChangeAspect="1"/>
          </p:cNvPicPr>
          <p:nvPr/>
        </p:nvPicPr>
        <p:blipFill>
          <a:blip r:embed="rId28"/>
          <a:stretch>
            <a:fillRect/>
          </a:stretch>
        </p:blipFill>
        <p:spPr>
          <a:xfrm>
            <a:off x="23598395" y="3124065"/>
            <a:ext cx="835224" cy="792549"/>
          </a:xfrm>
          <a:prstGeom prst="rect">
            <a:avLst/>
          </a:prstGeom>
        </p:spPr>
      </p:pic>
      <p:grpSp>
        <p:nvGrpSpPr>
          <p:cNvPr id="23" name="Grupo 22">
            <a:extLst>
              <a:ext uri="{FF2B5EF4-FFF2-40B4-BE49-F238E27FC236}">
                <a16:creationId xmlns:a16="http://schemas.microsoft.com/office/drawing/2014/main" id="{32F3729F-354F-4BDA-8C03-C939DBBEA45E}"/>
              </a:ext>
            </a:extLst>
          </p:cNvPr>
          <p:cNvGrpSpPr/>
          <p:nvPr/>
        </p:nvGrpSpPr>
        <p:grpSpPr>
          <a:xfrm>
            <a:off x="22998104" y="5015733"/>
            <a:ext cx="4091114" cy="2459021"/>
            <a:chOff x="20669248" y="5035511"/>
            <a:chExt cx="4091114" cy="2459021"/>
          </a:xfrm>
        </p:grpSpPr>
        <p:pic>
          <p:nvPicPr>
            <p:cNvPr id="13" name="Imagen 12">
              <a:extLst>
                <a:ext uri="{FF2B5EF4-FFF2-40B4-BE49-F238E27FC236}">
                  <a16:creationId xmlns:a16="http://schemas.microsoft.com/office/drawing/2014/main" id="{8E85585D-7C86-408B-83A9-AF56E51262D7}"/>
                </a:ext>
              </a:extLst>
            </p:cNvPr>
            <p:cNvPicPr>
              <a:picLocks noChangeAspect="1"/>
            </p:cNvPicPr>
            <p:nvPr/>
          </p:nvPicPr>
          <p:blipFill>
            <a:blip r:embed="rId29"/>
            <a:stretch>
              <a:fillRect/>
            </a:stretch>
          </p:blipFill>
          <p:spPr>
            <a:xfrm>
              <a:off x="20669248" y="5035511"/>
              <a:ext cx="4091114" cy="2459021"/>
            </a:xfrm>
            <a:prstGeom prst="rect">
              <a:avLst/>
            </a:prstGeom>
            <a:ln w="38100">
              <a:solidFill>
                <a:srgbClr val="00FF99"/>
              </a:solid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B8AF06EB-AD5E-46E2-A332-FEBE4897C5D9}"/>
                </a:ext>
              </a:extLst>
            </p:cNvPr>
            <p:cNvPicPr>
              <a:picLocks noChangeAspect="1"/>
            </p:cNvPicPr>
            <p:nvPr/>
          </p:nvPicPr>
          <p:blipFill>
            <a:blip r:embed="rId30"/>
            <a:stretch>
              <a:fillRect/>
            </a:stretch>
          </p:blipFill>
          <p:spPr>
            <a:xfrm>
              <a:off x="23487834" y="5263244"/>
              <a:ext cx="680226" cy="680226"/>
            </a:xfrm>
            <a:prstGeom prst="rect">
              <a:avLst/>
            </a:prstGeom>
          </p:spPr>
        </p:pic>
        <p:pic>
          <p:nvPicPr>
            <p:cNvPr id="18" name="Imagen 17">
              <a:extLst>
                <a:ext uri="{FF2B5EF4-FFF2-40B4-BE49-F238E27FC236}">
                  <a16:creationId xmlns:a16="http://schemas.microsoft.com/office/drawing/2014/main" id="{85E8432F-8AF5-4120-90C3-AD00DF6FA08B}"/>
                </a:ext>
              </a:extLst>
            </p:cNvPr>
            <p:cNvPicPr>
              <a:picLocks noChangeAspect="1"/>
            </p:cNvPicPr>
            <p:nvPr/>
          </p:nvPicPr>
          <p:blipFill>
            <a:blip r:embed="rId31"/>
            <a:stretch>
              <a:fillRect/>
            </a:stretch>
          </p:blipFill>
          <p:spPr>
            <a:xfrm>
              <a:off x="22214752" y="6202458"/>
              <a:ext cx="680226" cy="509024"/>
            </a:xfrm>
            <a:prstGeom prst="rect">
              <a:avLst/>
            </a:prstGeom>
          </p:spPr>
        </p:pic>
      </p:grpSp>
      <p:pic>
        <p:nvPicPr>
          <p:cNvPr id="19" name="Imagen 18">
            <a:extLst>
              <a:ext uri="{FF2B5EF4-FFF2-40B4-BE49-F238E27FC236}">
                <a16:creationId xmlns:a16="http://schemas.microsoft.com/office/drawing/2014/main" id="{02A245EC-1151-4D4E-A390-1256C3A1D6B0}"/>
              </a:ext>
            </a:extLst>
          </p:cNvPr>
          <p:cNvPicPr>
            <a:picLocks noChangeAspect="1"/>
          </p:cNvPicPr>
          <p:nvPr/>
        </p:nvPicPr>
        <p:blipFill>
          <a:blip r:embed="rId32"/>
          <a:stretch>
            <a:fillRect/>
          </a:stretch>
        </p:blipFill>
        <p:spPr>
          <a:xfrm>
            <a:off x="27128036" y="3041392"/>
            <a:ext cx="1204622" cy="527798"/>
          </a:xfrm>
          <a:prstGeom prst="rect">
            <a:avLst/>
          </a:prstGeom>
        </p:spPr>
      </p:pic>
      <p:pic>
        <p:nvPicPr>
          <p:cNvPr id="21" name="Imagen 20">
            <a:extLst>
              <a:ext uri="{FF2B5EF4-FFF2-40B4-BE49-F238E27FC236}">
                <a16:creationId xmlns:a16="http://schemas.microsoft.com/office/drawing/2014/main" id="{98953AD5-3BD7-478E-A0CC-EBDE0E7E3C26}"/>
              </a:ext>
            </a:extLst>
          </p:cNvPr>
          <p:cNvPicPr>
            <a:picLocks noChangeAspect="1"/>
          </p:cNvPicPr>
          <p:nvPr/>
        </p:nvPicPr>
        <p:blipFill>
          <a:blip r:embed="rId33"/>
          <a:stretch>
            <a:fillRect/>
          </a:stretch>
        </p:blipFill>
        <p:spPr>
          <a:xfrm>
            <a:off x="26286198" y="3351785"/>
            <a:ext cx="762837" cy="573815"/>
          </a:xfrm>
          <a:prstGeom prst="rect">
            <a:avLst/>
          </a:prstGeom>
        </p:spPr>
      </p:pic>
      <p:pic>
        <p:nvPicPr>
          <p:cNvPr id="22" name="Imagen 21">
            <a:extLst>
              <a:ext uri="{FF2B5EF4-FFF2-40B4-BE49-F238E27FC236}">
                <a16:creationId xmlns:a16="http://schemas.microsoft.com/office/drawing/2014/main" id="{F44E727B-7074-4FDD-9A17-334474A9E362}"/>
              </a:ext>
            </a:extLst>
          </p:cNvPr>
          <p:cNvPicPr>
            <a:picLocks noChangeAspect="1"/>
          </p:cNvPicPr>
          <p:nvPr/>
        </p:nvPicPr>
        <p:blipFill>
          <a:blip r:embed="rId34"/>
          <a:stretch>
            <a:fillRect/>
          </a:stretch>
        </p:blipFill>
        <p:spPr>
          <a:xfrm>
            <a:off x="28388971" y="3838583"/>
            <a:ext cx="493819" cy="512108"/>
          </a:xfrm>
          <a:prstGeom prst="rect">
            <a:avLst/>
          </a:prstGeom>
        </p:spPr>
      </p:pic>
      <p:sp>
        <p:nvSpPr>
          <p:cNvPr id="24" name="CuadroTexto 23">
            <a:extLst>
              <a:ext uri="{FF2B5EF4-FFF2-40B4-BE49-F238E27FC236}">
                <a16:creationId xmlns:a16="http://schemas.microsoft.com/office/drawing/2014/main" id="{9DE1FB26-7EC3-4363-ADB2-8B5A1C49635D}"/>
              </a:ext>
            </a:extLst>
          </p:cNvPr>
          <p:cNvSpPr txBox="1"/>
          <p:nvPr/>
        </p:nvSpPr>
        <p:spPr>
          <a:xfrm>
            <a:off x="14278588" y="2626317"/>
            <a:ext cx="6035781" cy="369332"/>
          </a:xfrm>
          <a:prstGeom prst="rect">
            <a:avLst/>
          </a:prstGeom>
          <a:noFill/>
        </p:spPr>
        <p:txBody>
          <a:bodyPr wrap="square" rtlCol="0">
            <a:spAutoFit/>
          </a:bodyPr>
          <a:lstStyle/>
          <a:p>
            <a:r>
              <a:rPr lang="es-MX" b="1" dirty="0"/>
              <a:t>Tabla de la situación sociodemográfica de los estudiantes. </a:t>
            </a:r>
            <a:endParaRPr lang="es-PE" b="1" dirty="0"/>
          </a:p>
        </p:txBody>
      </p:sp>
    </p:spTree>
    <p:extLst>
      <p:ext uri="{BB962C8B-B14F-4D97-AF65-F5344CB8AC3E}">
        <p14:creationId xmlns:p14="http://schemas.microsoft.com/office/powerpoint/2010/main" val="98605695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568</Words>
  <Application>Microsoft Office PowerPoint</Application>
  <PresentationFormat>Personalizado</PresentationFormat>
  <Paragraphs>75</Paragraphs>
  <Slides>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vt:i4>
      </vt:variant>
    </vt:vector>
  </HeadingPairs>
  <TitlesOfParts>
    <vt:vector size="10" baseType="lpstr">
      <vt:lpstr>Arial</vt:lpstr>
      <vt:lpstr>Arial Rounded MT Bold</vt:lpstr>
      <vt:lpstr>Arthines</vt:lpstr>
      <vt:lpstr>Berlin Sans FB Demi</vt:lpstr>
      <vt:lpstr>Calibri</vt:lpstr>
      <vt:lpstr>Calibri Light</vt:lpstr>
      <vt:lpstr>Courier New</vt:lpstr>
      <vt:lpstr>Wingdings</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lilianaquispeacuna2@gmail.com</dc:creator>
  <cp:lastModifiedBy>inehy .....</cp:lastModifiedBy>
  <cp:revision>11</cp:revision>
  <dcterms:created xsi:type="dcterms:W3CDTF">2023-02-11T15:09:46Z</dcterms:created>
  <dcterms:modified xsi:type="dcterms:W3CDTF">2023-03-12T15:06:10Z</dcterms:modified>
</cp:coreProperties>
</file>